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5" r:id="rId5"/>
    <p:sldId id="264" r:id="rId6"/>
    <p:sldId id="263" r:id="rId7"/>
    <p:sldId id="275" r:id="rId8"/>
    <p:sldId id="262" r:id="rId9"/>
    <p:sldId id="274" r:id="rId10"/>
    <p:sldId id="273" r:id="rId11"/>
    <p:sldId id="272" r:id="rId12"/>
    <p:sldId id="277" r:id="rId13"/>
    <p:sldId id="280" r:id="rId14"/>
    <p:sldId id="281" r:id="rId15"/>
    <p:sldId id="279" r:id="rId16"/>
    <p:sldId id="282" r:id="rId17"/>
    <p:sldId id="278" r:id="rId18"/>
    <p:sldId id="276" r:id="rId19"/>
    <p:sldId id="270" r:id="rId20"/>
    <p:sldId id="287" r:id="rId21"/>
    <p:sldId id="283" r:id="rId22"/>
    <p:sldId id="288" r:id="rId23"/>
    <p:sldId id="289" r:id="rId24"/>
    <p:sldId id="290" r:id="rId25"/>
    <p:sldId id="291" r:id="rId26"/>
    <p:sldId id="286" r:id="rId2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CCFF"/>
    <a:srgbClr val="CCECFF"/>
    <a:srgbClr val="CCFFFF"/>
    <a:srgbClr val="003366"/>
    <a:srgbClr val="003399"/>
    <a:srgbClr val="333399"/>
    <a:srgbClr val="6699FF"/>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234" autoAdjust="0"/>
    <p:restoredTop sz="94660"/>
  </p:normalViewPr>
  <p:slideViewPr>
    <p:cSldViewPr>
      <p:cViewPr varScale="1">
        <p:scale>
          <a:sx n="74" d="100"/>
          <a:sy n="74" d="100"/>
        </p:scale>
        <p:origin x="1722" y="54"/>
      </p:cViewPr>
      <p:guideLst/>
    </p:cSldViewPr>
  </p:slideViewPr>
  <p:notesTextViewPr>
    <p:cViewPr>
      <p:scale>
        <a:sx n="3" d="2"/>
        <a:sy n="3" d="2"/>
      </p:scale>
      <p:origin x="0" y="0"/>
    </p:cViewPr>
  </p:notesTextViewPr>
  <p:sorterViewPr>
    <p:cViewPr>
      <p:scale>
        <a:sx n="100" d="100"/>
        <a:sy n="100" d="100"/>
      </p:scale>
      <p:origin x="0" y="-466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ltLang="zh-CN"/>
          </a:p>
        </p:txBody>
      </p:sp>
      <p:sp>
        <p:nvSpPr>
          <p:cNvPr id="5" name="Footer Placeholder 4"/>
          <p:cNvSpPr>
            <a:spLocks noGrp="1"/>
          </p:cNvSpPr>
          <p:nvPr>
            <p:ph type="ftr" sz="quarter" idx="11"/>
          </p:nvPr>
        </p:nvSpPr>
        <p:spPr/>
        <p:txBody>
          <a:bodyPr/>
          <a:lstStyle>
            <a:lvl1pPr>
              <a:defRPr/>
            </a:lvl1pPr>
          </a:lstStyle>
          <a:p>
            <a:endParaRPr lang="en-US" altLang="zh-CN"/>
          </a:p>
        </p:txBody>
      </p:sp>
      <p:sp>
        <p:nvSpPr>
          <p:cNvPr id="6" name="Slide Number Placeholder 5"/>
          <p:cNvSpPr>
            <a:spLocks noGrp="1"/>
          </p:cNvSpPr>
          <p:nvPr>
            <p:ph type="sldNum" sz="quarter" idx="12"/>
          </p:nvPr>
        </p:nvSpPr>
        <p:spPr/>
        <p:txBody>
          <a:bodyPr/>
          <a:lstStyle>
            <a:lvl1pPr>
              <a:defRPr/>
            </a:lvl1pPr>
          </a:lstStyle>
          <a:p>
            <a:fld id="{54A423BA-18BF-42B8-B619-8A73AAFC9CA2}" type="slidenum">
              <a:rPr lang="en-US" altLang="zh-CN"/>
              <a:pPr/>
              <a:t>‹#›</a:t>
            </a:fld>
            <a:endParaRPr lang="en-US" altLang="zh-CN"/>
          </a:p>
        </p:txBody>
      </p:sp>
    </p:spTree>
    <p:extLst>
      <p:ext uri="{BB962C8B-B14F-4D97-AF65-F5344CB8AC3E}">
        <p14:creationId xmlns:p14="http://schemas.microsoft.com/office/powerpoint/2010/main" val="20889756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zh-CN"/>
          </a:p>
        </p:txBody>
      </p:sp>
      <p:sp>
        <p:nvSpPr>
          <p:cNvPr id="5" name="Footer Placeholder 4"/>
          <p:cNvSpPr>
            <a:spLocks noGrp="1"/>
          </p:cNvSpPr>
          <p:nvPr>
            <p:ph type="ftr" sz="quarter" idx="11"/>
          </p:nvPr>
        </p:nvSpPr>
        <p:spPr/>
        <p:txBody>
          <a:bodyPr/>
          <a:lstStyle>
            <a:lvl1pPr>
              <a:defRPr/>
            </a:lvl1pPr>
          </a:lstStyle>
          <a:p>
            <a:endParaRPr lang="en-US" altLang="zh-CN"/>
          </a:p>
        </p:txBody>
      </p:sp>
      <p:sp>
        <p:nvSpPr>
          <p:cNvPr id="6" name="Slide Number Placeholder 5"/>
          <p:cNvSpPr>
            <a:spLocks noGrp="1"/>
          </p:cNvSpPr>
          <p:nvPr>
            <p:ph type="sldNum" sz="quarter" idx="12"/>
          </p:nvPr>
        </p:nvSpPr>
        <p:spPr/>
        <p:txBody>
          <a:bodyPr/>
          <a:lstStyle>
            <a:lvl1pPr>
              <a:defRPr/>
            </a:lvl1pPr>
          </a:lstStyle>
          <a:p>
            <a:fld id="{69C6C351-7649-4247-BB79-F398A1586388}" type="slidenum">
              <a:rPr lang="en-US" altLang="zh-CN"/>
              <a:pPr/>
              <a:t>‹#›</a:t>
            </a:fld>
            <a:endParaRPr lang="en-US" altLang="zh-CN"/>
          </a:p>
        </p:txBody>
      </p:sp>
    </p:spTree>
    <p:extLst>
      <p:ext uri="{BB962C8B-B14F-4D97-AF65-F5344CB8AC3E}">
        <p14:creationId xmlns:p14="http://schemas.microsoft.com/office/powerpoint/2010/main" val="34797185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zh-CN"/>
          </a:p>
        </p:txBody>
      </p:sp>
      <p:sp>
        <p:nvSpPr>
          <p:cNvPr id="5" name="Footer Placeholder 4"/>
          <p:cNvSpPr>
            <a:spLocks noGrp="1"/>
          </p:cNvSpPr>
          <p:nvPr>
            <p:ph type="ftr" sz="quarter" idx="11"/>
          </p:nvPr>
        </p:nvSpPr>
        <p:spPr/>
        <p:txBody>
          <a:bodyPr/>
          <a:lstStyle>
            <a:lvl1pPr>
              <a:defRPr/>
            </a:lvl1pPr>
          </a:lstStyle>
          <a:p>
            <a:endParaRPr lang="en-US" altLang="zh-CN"/>
          </a:p>
        </p:txBody>
      </p:sp>
      <p:sp>
        <p:nvSpPr>
          <p:cNvPr id="6" name="Slide Number Placeholder 5"/>
          <p:cNvSpPr>
            <a:spLocks noGrp="1"/>
          </p:cNvSpPr>
          <p:nvPr>
            <p:ph type="sldNum" sz="quarter" idx="12"/>
          </p:nvPr>
        </p:nvSpPr>
        <p:spPr/>
        <p:txBody>
          <a:bodyPr/>
          <a:lstStyle>
            <a:lvl1pPr>
              <a:defRPr/>
            </a:lvl1pPr>
          </a:lstStyle>
          <a:p>
            <a:fld id="{E6422945-5D8A-4E25-ADC5-1F87700925A0}" type="slidenum">
              <a:rPr lang="en-US" altLang="zh-CN"/>
              <a:pPr/>
              <a:t>‹#›</a:t>
            </a:fld>
            <a:endParaRPr lang="en-US" altLang="zh-CN"/>
          </a:p>
        </p:txBody>
      </p:sp>
    </p:spTree>
    <p:extLst>
      <p:ext uri="{BB962C8B-B14F-4D97-AF65-F5344CB8AC3E}">
        <p14:creationId xmlns:p14="http://schemas.microsoft.com/office/powerpoint/2010/main" val="7859666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zh-CN"/>
          </a:p>
        </p:txBody>
      </p:sp>
      <p:sp>
        <p:nvSpPr>
          <p:cNvPr id="5" name="Footer Placeholder 4"/>
          <p:cNvSpPr>
            <a:spLocks noGrp="1"/>
          </p:cNvSpPr>
          <p:nvPr>
            <p:ph type="ftr" sz="quarter" idx="11"/>
          </p:nvPr>
        </p:nvSpPr>
        <p:spPr/>
        <p:txBody>
          <a:bodyPr/>
          <a:lstStyle>
            <a:lvl1pPr>
              <a:defRPr/>
            </a:lvl1pPr>
          </a:lstStyle>
          <a:p>
            <a:endParaRPr lang="en-US" altLang="zh-CN"/>
          </a:p>
        </p:txBody>
      </p:sp>
      <p:sp>
        <p:nvSpPr>
          <p:cNvPr id="6" name="Slide Number Placeholder 5"/>
          <p:cNvSpPr>
            <a:spLocks noGrp="1"/>
          </p:cNvSpPr>
          <p:nvPr>
            <p:ph type="sldNum" sz="quarter" idx="12"/>
          </p:nvPr>
        </p:nvSpPr>
        <p:spPr/>
        <p:txBody>
          <a:bodyPr/>
          <a:lstStyle>
            <a:lvl1pPr>
              <a:defRPr/>
            </a:lvl1pPr>
          </a:lstStyle>
          <a:p>
            <a:fld id="{38EA4E18-16DC-40E0-A7D0-A6A3187A6B28}" type="slidenum">
              <a:rPr lang="en-US" altLang="zh-CN"/>
              <a:pPr/>
              <a:t>‹#›</a:t>
            </a:fld>
            <a:endParaRPr lang="en-US" altLang="zh-CN"/>
          </a:p>
        </p:txBody>
      </p:sp>
    </p:spTree>
    <p:extLst>
      <p:ext uri="{BB962C8B-B14F-4D97-AF65-F5344CB8AC3E}">
        <p14:creationId xmlns:p14="http://schemas.microsoft.com/office/powerpoint/2010/main" val="35149800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ltLang="zh-CN"/>
          </a:p>
        </p:txBody>
      </p:sp>
      <p:sp>
        <p:nvSpPr>
          <p:cNvPr id="5" name="Footer Placeholder 4"/>
          <p:cNvSpPr>
            <a:spLocks noGrp="1"/>
          </p:cNvSpPr>
          <p:nvPr>
            <p:ph type="ftr" sz="quarter" idx="11"/>
          </p:nvPr>
        </p:nvSpPr>
        <p:spPr/>
        <p:txBody>
          <a:bodyPr/>
          <a:lstStyle>
            <a:lvl1pPr>
              <a:defRPr/>
            </a:lvl1pPr>
          </a:lstStyle>
          <a:p>
            <a:endParaRPr lang="en-US" altLang="zh-CN"/>
          </a:p>
        </p:txBody>
      </p:sp>
      <p:sp>
        <p:nvSpPr>
          <p:cNvPr id="6" name="Slide Number Placeholder 5"/>
          <p:cNvSpPr>
            <a:spLocks noGrp="1"/>
          </p:cNvSpPr>
          <p:nvPr>
            <p:ph type="sldNum" sz="quarter" idx="12"/>
          </p:nvPr>
        </p:nvSpPr>
        <p:spPr/>
        <p:txBody>
          <a:bodyPr/>
          <a:lstStyle>
            <a:lvl1pPr>
              <a:defRPr/>
            </a:lvl1pPr>
          </a:lstStyle>
          <a:p>
            <a:fld id="{D05EF7B9-5D62-4E20-BE35-1333C6299CBA}" type="slidenum">
              <a:rPr lang="en-US" altLang="zh-CN"/>
              <a:pPr/>
              <a:t>‹#›</a:t>
            </a:fld>
            <a:endParaRPr lang="en-US" altLang="zh-CN"/>
          </a:p>
        </p:txBody>
      </p:sp>
    </p:spTree>
    <p:extLst>
      <p:ext uri="{BB962C8B-B14F-4D97-AF65-F5344CB8AC3E}">
        <p14:creationId xmlns:p14="http://schemas.microsoft.com/office/powerpoint/2010/main" val="20696574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ltLang="zh-CN"/>
          </a:p>
        </p:txBody>
      </p:sp>
      <p:sp>
        <p:nvSpPr>
          <p:cNvPr id="6" name="Footer Placeholder 5"/>
          <p:cNvSpPr>
            <a:spLocks noGrp="1"/>
          </p:cNvSpPr>
          <p:nvPr>
            <p:ph type="ftr" sz="quarter" idx="11"/>
          </p:nvPr>
        </p:nvSpPr>
        <p:spPr/>
        <p:txBody>
          <a:bodyPr/>
          <a:lstStyle>
            <a:lvl1pPr>
              <a:defRPr/>
            </a:lvl1pPr>
          </a:lstStyle>
          <a:p>
            <a:endParaRPr lang="en-US" altLang="zh-CN"/>
          </a:p>
        </p:txBody>
      </p:sp>
      <p:sp>
        <p:nvSpPr>
          <p:cNvPr id="7" name="Slide Number Placeholder 6"/>
          <p:cNvSpPr>
            <a:spLocks noGrp="1"/>
          </p:cNvSpPr>
          <p:nvPr>
            <p:ph type="sldNum" sz="quarter" idx="12"/>
          </p:nvPr>
        </p:nvSpPr>
        <p:spPr/>
        <p:txBody>
          <a:bodyPr/>
          <a:lstStyle>
            <a:lvl1pPr>
              <a:defRPr/>
            </a:lvl1pPr>
          </a:lstStyle>
          <a:p>
            <a:fld id="{E206CEE0-D10D-4341-9530-960F3E6214C6}" type="slidenum">
              <a:rPr lang="en-US" altLang="zh-CN"/>
              <a:pPr/>
              <a:t>‹#›</a:t>
            </a:fld>
            <a:endParaRPr lang="en-US" altLang="zh-CN"/>
          </a:p>
        </p:txBody>
      </p:sp>
    </p:spTree>
    <p:extLst>
      <p:ext uri="{BB962C8B-B14F-4D97-AF65-F5344CB8AC3E}">
        <p14:creationId xmlns:p14="http://schemas.microsoft.com/office/powerpoint/2010/main" val="29030715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ltLang="zh-CN"/>
          </a:p>
        </p:txBody>
      </p:sp>
      <p:sp>
        <p:nvSpPr>
          <p:cNvPr id="8" name="Footer Placeholder 7"/>
          <p:cNvSpPr>
            <a:spLocks noGrp="1"/>
          </p:cNvSpPr>
          <p:nvPr>
            <p:ph type="ftr" sz="quarter" idx="11"/>
          </p:nvPr>
        </p:nvSpPr>
        <p:spPr/>
        <p:txBody>
          <a:bodyPr/>
          <a:lstStyle>
            <a:lvl1pPr>
              <a:defRPr/>
            </a:lvl1pPr>
          </a:lstStyle>
          <a:p>
            <a:endParaRPr lang="en-US" altLang="zh-CN"/>
          </a:p>
        </p:txBody>
      </p:sp>
      <p:sp>
        <p:nvSpPr>
          <p:cNvPr id="9" name="Slide Number Placeholder 8"/>
          <p:cNvSpPr>
            <a:spLocks noGrp="1"/>
          </p:cNvSpPr>
          <p:nvPr>
            <p:ph type="sldNum" sz="quarter" idx="12"/>
          </p:nvPr>
        </p:nvSpPr>
        <p:spPr/>
        <p:txBody>
          <a:bodyPr/>
          <a:lstStyle>
            <a:lvl1pPr>
              <a:defRPr/>
            </a:lvl1pPr>
          </a:lstStyle>
          <a:p>
            <a:fld id="{2CADA0F8-EF7A-477B-8482-97C06C0194D6}" type="slidenum">
              <a:rPr lang="en-US" altLang="zh-CN"/>
              <a:pPr/>
              <a:t>‹#›</a:t>
            </a:fld>
            <a:endParaRPr lang="en-US" altLang="zh-CN"/>
          </a:p>
        </p:txBody>
      </p:sp>
    </p:spTree>
    <p:extLst>
      <p:ext uri="{BB962C8B-B14F-4D97-AF65-F5344CB8AC3E}">
        <p14:creationId xmlns:p14="http://schemas.microsoft.com/office/powerpoint/2010/main" val="31738193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ltLang="zh-CN"/>
          </a:p>
        </p:txBody>
      </p:sp>
      <p:sp>
        <p:nvSpPr>
          <p:cNvPr id="4" name="Footer Placeholder 3"/>
          <p:cNvSpPr>
            <a:spLocks noGrp="1"/>
          </p:cNvSpPr>
          <p:nvPr>
            <p:ph type="ftr" sz="quarter" idx="11"/>
          </p:nvPr>
        </p:nvSpPr>
        <p:spPr/>
        <p:txBody>
          <a:bodyPr/>
          <a:lstStyle>
            <a:lvl1pPr>
              <a:defRPr/>
            </a:lvl1pPr>
          </a:lstStyle>
          <a:p>
            <a:endParaRPr lang="en-US" altLang="zh-CN"/>
          </a:p>
        </p:txBody>
      </p:sp>
      <p:sp>
        <p:nvSpPr>
          <p:cNvPr id="5" name="Slide Number Placeholder 4"/>
          <p:cNvSpPr>
            <a:spLocks noGrp="1"/>
          </p:cNvSpPr>
          <p:nvPr>
            <p:ph type="sldNum" sz="quarter" idx="12"/>
          </p:nvPr>
        </p:nvSpPr>
        <p:spPr/>
        <p:txBody>
          <a:bodyPr/>
          <a:lstStyle>
            <a:lvl1pPr>
              <a:defRPr/>
            </a:lvl1pPr>
          </a:lstStyle>
          <a:p>
            <a:fld id="{03D2DA31-F15A-42C8-ACCB-E22C35EE30B2}" type="slidenum">
              <a:rPr lang="en-US" altLang="zh-CN"/>
              <a:pPr/>
              <a:t>‹#›</a:t>
            </a:fld>
            <a:endParaRPr lang="en-US" altLang="zh-CN"/>
          </a:p>
        </p:txBody>
      </p:sp>
    </p:spTree>
    <p:extLst>
      <p:ext uri="{BB962C8B-B14F-4D97-AF65-F5344CB8AC3E}">
        <p14:creationId xmlns:p14="http://schemas.microsoft.com/office/powerpoint/2010/main" val="22031783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zh-CN"/>
          </a:p>
        </p:txBody>
      </p:sp>
      <p:sp>
        <p:nvSpPr>
          <p:cNvPr id="3" name="Footer Placeholder 2"/>
          <p:cNvSpPr>
            <a:spLocks noGrp="1"/>
          </p:cNvSpPr>
          <p:nvPr>
            <p:ph type="ftr" sz="quarter" idx="11"/>
          </p:nvPr>
        </p:nvSpPr>
        <p:spPr/>
        <p:txBody>
          <a:bodyPr/>
          <a:lstStyle>
            <a:lvl1pPr>
              <a:defRPr/>
            </a:lvl1pPr>
          </a:lstStyle>
          <a:p>
            <a:endParaRPr lang="en-US" altLang="zh-CN"/>
          </a:p>
        </p:txBody>
      </p:sp>
      <p:sp>
        <p:nvSpPr>
          <p:cNvPr id="4" name="Slide Number Placeholder 3"/>
          <p:cNvSpPr>
            <a:spLocks noGrp="1"/>
          </p:cNvSpPr>
          <p:nvPr>
            <p:ph type="sldNum" sz="quarter" idx="12"/>
          </p:nvPr>
        </p:nvSpPr>
        <p:spPr/>
        <p:txBody>
          <a:bodyPr/>
          <a:lstStyle>
            <a:lvl1pPr>
              <a:defRPr/>
            </a:lvl1pPr>
          </a:lstStyle>
          <a:p>
            <a:fld id="{BCB2062B-B9C5-4ED9-B60D-335FBDDBB129}" type="slidenum">
              <a:rPr lang="en-US" altLang="zh-CN"/>
              <a:pPr/>
              <a:t>‹#›</a:t>
            </a:fld>
            <a:endParaRPr lang="en-US" altLang="zh-CN"/>
          </a:p>
        </p:txBody>
      </p:sp>
    </p:spTree>
    <p:extLst>
      <p:ext uri="{BB962C8B-B14F-4D97-AF65-F5344CB8AC3E}">
        <p14:creationId xmlns:p14="http://schemas.microsoft.com/office/powerpoint/2010/main" val="33592406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zh-CN"/>
          </a:p>
        </p:txBody>
      </p:sp>
      <p:sp>
        <p:nvSpPr>
          <p:cNvPr id="6" name="Footer Placeholder 5"/>
          <p:cNvSpPr>
            <a:spLocks noGrp="1"/>
          </p:cNvSpPr>
          <p:nvPr>
            <p:ph type="ftr" sz="quarter" idx="11"/>
          </p:nvPr>
        </p:nvSpPr>
        <p:spPr/>
        <p:txBody>
          <a:bodyPr/>
          <a:lstStyle>
            <a:lvl1pPr>
              <a:defRPr/>
            </a:lvl1pPr>
          </a:lstStyle>
          <a:p>
            <a:endParaRPr lang="en-US" altLang="zh-CN"/>
          </a:p>
        </p:txBody>
      </p:sp>
      <p:sp>
        <p:nvSpPr>
          <p:cNvPr id="7" name="Slide Number Placeholder 6"/>
          <p:cNvSpPr>
            <a:spLocks noGrp="1"/>
          </p:cNvSpPr>
          <p:nvPr>
            <p:ph type="sldNum" sz="quarter" idx="12"/>
          </p:nvPr>
        </p:nvSpPr>
        <p:spPr/>
        <p:txBody>
          <a:bodyPr/>
          <a:lstStyle>
            <a:lvl1pPr>
              <a:defRPr/>
            </a:lvl1pPr>
          </a:lstStyle>
          <a:p>
            <a:fld id="{B7A4EF18-5B95-4E1E-B120-AE5DF1BE449F}" type="slidenum">
              <a:rPr lang="en-US" altLang="zh-CN"/>
              <a:pPr/>
              <a:t>‹#›</a:t>
            </a:fld>
            <a:endParaRPr lang="en-US" altLang="zh-CN"/>
          </a:p>
        </p:txBody>
      </p:sp>
    </p:spTree>
    <p:extLst>
      <p:ext uri="{BB962C8B-B14F-4D97-AF65-F5344CB8AC3E}">
        <p14:creationId xmlns:p14="http://schemas.microsoft.com/office/powerpoint/2010/main" val="14470019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zh-CN"/>
          </a:p>
        </p:txBody>
      </p:sp>
      <p:sp>
        <p:nvSpPr>
          <p:cNvPr id="6" name="Footer Placeholder 5"/>
          <p:cNvSpPr>
            <a:spLocks noGrp="1"/>
          </p:cNvSpPr>
          <p:nvPr>
            <p:ph type="ftr" sz="quarter" idx="11"/>
          </p:nvPr>
        </p:nvSpPr>
        <p:spPr/>
        <p:txBody>
          <a:bodyPr/>
          <a:lstStyle>
            <a:lvl1pPr>
              <a:defRPr/>
            </a:lvl1pPr>
          </a:lstStyle>
          <a:p>
            <a:endParaRPr lang="en-US" altLang="zh-CN"/>
          </a:p>
        </p:txBody>
      </p:sp>
      <p:sp>
        <p:nvSpPr>
          <p:cNvPr id="7" name="Slide Number Placeholder 6"/>
          <p:cNvSpPr>
            <a:spLocks noGrp="1"/>
          </p:cNvSpPr>
          <p:nvPr>
            <p:ph type="sldNum" sz="quarter" idx="12"/>
          </p:nvPr>
        </p:nvSpPr>
        <p:spPr/>
        <p:txBody>
          <a:bodyPr/>
          <a:lstStyle>
            <a:lvl1pPr>
              <a:defRPr/>
            </a:lvl1pPr>
          </a:lstStyle>
          <a:p>
            <a:fld id="{04ECEA05-8D9A-4B2E-85D7-3ECADEAB99D4}" type="slidenum">
              <a:rPr lang="en-US" altLang="zh-CN"/>
              <a:pPr/>
              <a:t>‹#›</a:t>
            </a:fld>
            <a:endParaRPr lang="en-US" altLang="zh-CN"/>
          </a:p>
        </p:txBody>
      </p:sp>
    </p:spTree>
    <p:extLst>
      <p:ext uri="{BB962C8B-B14F-4D97-AF65-F5344CB8AC3E}">
        <p14:creationId xmlns:p14="http://schemas.microsoft.com/office/powerpoint/2010/main" val="20063658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E86D08B8-C420-456E-96B6-C16079038332}"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1" fontAlgn="base" hangingPunct="1">
        <a:spcBef>
          <a:spcPct val="0"/>
        </a:spcBef>
        <a:spcAft>
          <a:spcPct val="0"/>
        </a:spcAft>
        <a:defRPr sz="4400" kern="12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762000" y="2819400"/>
            <a:ext cx="7772400" cy="792163"/>
          </a:xfrm>
        </p:spPr>
        <p:txBody>
          <a:bodyPr anchor="ctr"/>
          <a:lstStyle/>
          <a:p>
            <a:r>
              <a:rPr lang="en-US" altLang="zh-CN" sz="3200" b="1" dirty="0" smtClean="0">
                <a:solidFill>
                  <a:srgbClr val="CCFFFF"/>
                </a:solidFill>
                <a:latin typeface="Tahoma" panose="020B0604030504040204" pitchFamily="34" charset="0"/>
              </a:rPr>
              <a:t>Body Worn Cameras: Building Secure &amp; Manageable Program for law Enforcement </a:t>
            </a:r>
            <a:br>
              <a:rPr lang="en-US" altLang="zh-CN" sz="3200" b="1" dirty="0" smtClean="0">
                <a:solidFill>
                  <a:srgbClr val="CCFFFF"/>
                </a:solidFill>
                <a:latin typeface="Tahoma" panose="020B0604030504040204" pitchFamily="34" charset="0"/>
              </a:rPr>
            </a:br>
            <a:r>
              <a:rPr lang="en-US" altLang="zh-CN" sz="3200" b="1" dirty="0" smtClean="0">
                <a:solidFill>
                  <a:srgbClr val="CCFFFF"/>
                </a:solidFill>
                <a:latin typeface="Tahoma" panose="020B0604030504040204" pitchFamily="34" charset="0"/>
              </a:rPr>
              <a:t>Overview</a:t>
            </a:r>
            <a:endParaRPr lang="en-US" altLang="zh-CN" sz="3600" b="1" dirty="0">
              <a:solidFill>
                <a:srgbClr val="CCFFFF"/>
              </a:solidFill>
              <a:latin typeface="Tahoma" panose="020B0604030504040204" pitchFamily="34" charset="0"/>
            </a:endParaRPr>
          </a:p>
        </p:txBody>
      </p:sp>
      <p:sp>
        <p:nvSpPr>
          <p:cNvPr id="2051" name="Rectangle 3"/>
          <p:cNvSpPr>
            <a:spLocks noGrp="1" noChangeArrowheads="1"/>
          </p:cNvSpPr>
          <p:nvPr>
            <p:ph type="subTitle" idx="1"/>
          </p:nvPr>
        </p:nvSpPr>
        <p:spPr>
          <a:xfrm>
            <a:off x="76200" y="6477000"/>
            <a:ext cx="6400800" cy="506412"/>
          </a:xfrm>
        </p:spPr>
        <p:txBody>
          <a:bodyPr/>
          <a:lstStyle/>
          <a:p>
            <a:pPr algn="l"/>
            <a:r>
              <a:rPr lang="en-US" altLang="zh-CN" sz="2000" b="1" dirty="0" smtClean="0">
                <a:solidFill>
                  <a:schemeClr val="accent4">
                    <a:lumMod val="50000"/>
                    <a:lumOff val="50000"/>
                  </a:schemeClr>
                </a:solidFill>
              </a:rPr>
              <a:t>Ohio State Highway Patrol</a:t>
            </a:r>
            <a:endParaRPr lang="en-US" altLang="zh-CN" sz="2000" b="1" dirty="0">
              <a:solidFill>
                <a:schemeClr val="accent4">
                  <a:lumMod val="50000"/>
                  <a:lumOff val="50000"/>
                </a:schemeClr>
              </a:solidFill>
            </a:endParaRPr>
          </a:p>
        </p:txBody>
      </p:sp>
      <p:pic>
        <p:nvPicPr>
          <p:cNvPr id="2" name="Picture 1"/>
          <p:cNvPicPr>
            <a:picLocks noChangeAspect="1"/>
          </p:cNvPicPr>
          <p:nvPr/>
        </p:nvPicPr>
        <p:blipFill rotWithShape="1">
          <a:blip r:embed="rId2"/>
          <a:srcRect l="13124" t="47777" r="17507"/>
          <a:stretch/>
        </p:blipFill>
        <p:spPr>
          <a:xfrm>
            <a:off x="1600200" y="4572000"/>
            <a:ext cx="5943601" cy="1091777"/>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52400" y="990600"/>
            <a:ext cx="8839200" cy="1143000"/>
          </a:xfrm>
        </p:spPr>
        <p:txBody>
          <a:bodyPr/>
          <a:lstStyle/>
          <a:p>
            <a:r>
              <a:rPr lang="en-US" altLang="zh-CN" sz="3200" b="1" dirty="0" smtClean="0">
                <a:solidFill>
                  <a:srgbClr val="CCFFFF"/>
                </a:solidFill>
                <a:latin typeface="Tahoma" panose="020B0604030504040204" pitchFamily="34" charset="0"/>
              </a:rPr>
              <a:t>Policy Dictates Bandwidth &amp; Storage</a:t>
            </a:r>
            <a:endParaRPr lang="en-US" altLang="zh-CN" sz="3200" b="1" dirty="0">
              <a:solidFill>
                <a:srgbClr val="CCFFFF"/>
              </a:solidFill>
              <a:latin typeface="Tahoma" panose="020B0604030504040204" pitchFamily="34" charset="0"/>
            </a:endParaRPr>
          </a:p>
        </p:txBody>
      </p:sp>
      <p:sp>
        <p:nvSpPr>
          <p:cNvPr id="6147" name="Rectangle 3"/>
          <p:cNvSpPr>
            <a:spLocks noGrp="1" noChangeArrowheads="1"/>
          </p:cNvSpPr>
          <p:nvPr>
            <p:ph type="body" idx="1"/>
          </p:nvPr>
        </p:nvSpPr>
        <p:spPr>
          <a:xfrm>
            <a:off x="215537" y="2286000"/>
            <a:ext cx="7427913" cy="4781550"/>
          </a:xfrm>
        </p:spPr>
        <p:txBody>
          <a:bodyPr/>
          <a:lstStyle/>
          <a:p>
            <a:pPr marL="0" indent="0">
              <a:lnSpc>
                <a:spcPct val="80000"/>
              </a:lnSpc>
              <a:buNone/>
            </a:pPr>
            <a:r>
              <a:rPr lang="en-US" altLang="ko-KR" sz="2000" dirty="0" smtClean="0">
                <a:solidFill>
                  <a:schemeClr val="bg1"/>
                </a:solidFill>
                <a:latin typeface="Verdana" panose="020B0604030504040204" pitchFamily="34" charset="0"/>
                <a:ea typeface="굴림" panose="020B0600000101010101" pitchFamily="34" charset="-127"/>
              </a:rPr>
              <a:t>Decisions that determine storage, retention, and transmission of the data.</a:t>
            </a:r>
          </a:p>
          <a:p>
            <a:pPr>
              <a:lnSpc>
                <a:spcPct val="80000"/>
              </a:lnSpc>
            </a:pPr>
            <a:r>
              <a:rPr lang="en-US" altLang="ko-KR" sz="2000" dirty="0" smtClean="0">
                <a:solidFill>
                  <a:schemeClr val="bg1"/>
                </a:solidFill>
                <a:latin typeface="Verdana" panose="020B0604030504040204" pitchFamily="34" charset="0"/>
                <a:ea typeface="굴림" panose="020B0600000101010101" pitchFamily="34" charset="-127"/>
              </a:rPr>
              <a:t>Factors</a:t>
            </a:r>
          </a:p>
          <a:p>
            <a:pPr lvl="1">
              <a:lnSpc>
                <a:spcPct val="80000"/>
              </a:lnSpc>
            </a:pPr>
            <a:r>
              <a:rPr lang="en-US" altLang="ko-KR" sz="1600" dirty="0" smtClean="0">
                <a:solidFill>
                  <a:schemeClr val="bg1"/>
                </a:solidFill>
                <a:latin typeface="Verdana" panose="020B0604030504040204" pitchFamily="34" charset="0"/>
                <a:ea typeface="굴림" panose="020B0600000101010101" pitchFamily="34" charset="-127"/>
              </a:rPr>
              <a:t>Technological Limitations</a:t>
            </a:r>
          </a:p>
          <a:p>
            <a:pPr lvl="1">
              <a:lnSpc>
                <a:spcPct val="80000"/>
              </a:lnSpc>
            </a:pPr>
            <a:r>
              <a:rPr lang="en-US" altLang="ko-KR" sz="1600" dirty="0" smtClean="0">
                <a:solidFill>
                  <a:schemeClr val="bg1"/>
                </a:solidFill>
                <a:latin typeface="Verdana" panose="020B0604030504040204" pitchFamily="34" charset="0"/>
                <a:ea typeface="굴림" panose="020B0600000101010101" pitchFamily="34" charset="-127"/>
              </a:rPr>
              <a:t>State Sunshine Laws</a:t>
            </a:r>
          </a:p>
          <a:p>
            <a:pPr lvl="1">
              <a:lnSpc>
                <a:spcPct val="80000"/>
              </a:lnSpc>
            </a:pPr>
            <a:r>
              <a:rPr lang="en-US" altLang="ko-KR" sz="1600" dirty="0" smtClean="0">
                <a:solidFill>
                  <a:schemeClr val="bg1"/>
                </a:solidFill>
                <a:latin typeface="Verdana" panose="020B0604030504040204" pitchFamily="34" charset="0"/>
                <a:ea typeface="굴림" panose="020B0600000101010101" pitchFamily="34" charset="-127"/>
              </a:rPr>
              <a:t>Internal Policies</a:t>
            </a:r>
          </a:p>
          <a:p>
            <a:pPr lvl="1">
              <a:lnSpc>
                <a:spcPct val="80000"/>
              </a:lnSpc>
            </a:pPr>
            <a:r>
              <a:rPr lang="en-US" altLang="ko-KR" sz="1600" dirty="0" smtClean="0">
                <a:solidFill>
                  <a:schemeClr val="bg1"/>
                </a:solidFill>
                <a:latin typeface="Verdana" panose="020B0604030504040204" pitchFamily="34" charset="0"/>
                <a:ea typeface="굴림" panose="020B0600000101010101" pitchFamily="34" charset="-127"/>
              </a:rPr>
              <a:t>How to be Used – Compliance or Evidence</a:t>
            </a:r>
          </a:p>
          <a:p>
            <a:pPr>
              <a:lnSpc>
                <a:spcPct val="80000"/>
              </a:lnSpc>
            </a:pPr>
            <a:endParaRPr lang="en-US" altLang="ko-KR" sz="2000" dirty="0">
              <a:solidFill>
                <a:schemeClr val="bg1"/>
              </a:solidFill>
              <a:latin typeface="Verdana" panose="020B0604030504040204" pitchFamily="34" charset="0"/>
              <a:ea typeface="굴림" panose="020B0600000101010101" pitchFamily="34" charset="-127"/>
            </a:endParaRPr>
          </a:p>
          <a:p>
            <a:pPr>
              <a:lnSpc>
                <a:spcPct val="80000"/>
              </a:lnSpc>
            </a:pPr>
            <a:endParaRPr lang="en-US" altLang="zh-CN" sz="2000" dirty="0">
              <a:solidFill>
                <a:schemeClr val="bg1"/>
              </a:solidFill>
            </a:endParaRPr>
          </a:p>
        </p:txBody>
      </p:sp>
      <p:pic>
        <p:nvPicPr>
          <p:cNvPr id="2" name="Picture 1"/>
          <p:cNvPicPr>
            <a:picLocks noChangeAspect="1"/>
          </p:cNvPicPr>
          <p:nvPr/>
        </p:nvPicPr>
        <p:blipFill>
          <a:blip r:embed="rId2"/>
          <a:stretch>
            <a:fillRect/>
          </a:stretch>
        </p:blipFill>
        <p:spPr>
          <a:xfrm>
            <a:off x="228600" y="4953000"/>
            <a:ext cx="6678720" cy="1365649"/>
          </a:xfrm>
          <a:prstGeom prst="rect">
            <a:avLst/>
          </a:prstGeom>
        </p:spPr>
      </p:pic>
      <p:pic>
        <p:nvPicPr>
          <p:cNvPr id="3" name="Picture 2"/>
          <p:cNvPicPr>
            <a:picLocks noChangeAspect="1"/>
          </p:cNvPicPr>
          <p:nvPr/>
        </p:nvPicPr>
        <p:blipFill>
          <a:blip r:embed="rId3"/>
          <a:stretch>
            <a:fillRect/>
          </a:stretch>
        </p:blipFill>
        <p:spPr>
          <a:xfrm>
            <a:off x="6705600" y="2667000"/>
            <a:ext cx="2029670" cy="2039335"/>
          </a:xfrm>
          <a:prstGeom prst="rect">
            <a:avLst/>
          </a:prstGeom>
        </p:spPr>
      </p:pic>
      <p:pic>
        <p:nvPicPr>
          <p:cNvPr id="4" name="Picture 3"/>
          <p:cNvPicPr>
            <a:picLocks noChangeAspect="1"/>
          </p:cNvPicPr>
          <p:nvPr/>
        </p:nvPicPr>
        <p:blipFill>
          <a:blip r:embed="rId4"/>
          <a:stretch>
            <a:fillRect/>
          </a:stretch>
        </p:blipFill>
        <p:spPr>
          <a:xfrm>
            <a:off x="381000" y="6333699"/>
            <a:ext cx="1981372" cy="524301"/>
          </a:xfrm>
          <a:prstGeom prst="rect">
            <a:avLst/>
          </a:prstGeom>
        </p:spPr>
      </p:pic>
    </p:spTree>
    <p:extLst>
      <p:ext uri="{BB962C8B-B14F-4D97-AF65-F5344CB8AC3E}">
        <p14:creationId xmlns:p14="http://schemas.microsoft.com/office/powerpoint/2010/main" val="429151347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228600" y="838200"/>
            <a:ext cx="8991600" cy="1143000"/>
          </a:xfrm>
        </p:spPr>
        <p:txBody>
          <a:bodyPr/>
          <a:lstStyle/>
          <a:p>
            <a:r>
              <a:rPr lang="en-US" altLang="zh-CN" sz="3200" b="1" dirty="0" smtClean="0">
                <a:solidFill>
                  <a:srgbClr val="CCFFFF"/>
                </a:solidFill>
                <a:latin typeface="Tahoma" panose="020B0604030504040204" pitchFamily="34" charset="0"/>
              </a:rPr>
              <a:t>Storage Discussions – Agency Examples</a:t>
            </a:r>
            <a:endParaRPr lang="en-US" altLang="zh-CN" sz="3200" b="1" dirty="0">
              <a:solidFill>
                <a:srgbClr val="CCFFFF"/>
              </a:solidFill>
              <a:latin typeface="Tahoma" panose="020B0604030504040204" pitchFamily="34" charset="0"/>
            </a:endParaRPr>
          </a:p>
        </p:txBody>
      </p:sp>
      <p:sp>
        <p:nvSpPr>
          <p:cNvPr id="6147" name="Rectangle 3"/>
          <p:cNvSpPr>
            <a:spLocks noGrp="1" noChangeArrowheads="1"/>
          </p:cNvSpPr>
          <p:nvPr>
            <p:ph type="body" idx="1"/>
          </p:nvPr>
        </p:nvSpPr>
        <p:spPr>
          <a:xfrm>
            <a:off x="228600" y="1752600"/>
            <a:ext cx="6400800" cy="4781550"/>
          </a:xfrm>
        </p:spPr>
        <p:txBody>
          <a:bodyPr/>
          <a:lstStyle/>
          <a:p>
            <a:pPr>
              <a:lnSpc>
                <a:spcPct val="80000"/>
              </a:lnSpc>
            </a:pPr>
            <a:endParaRPr lang="en-US" altLang="ko-KR" sz="2000" dirty="0">
              <a:solidFill>
                <a:schemeClr val="bg1"/>
              </a:solidFill>
              <a:latin typeface="Verdana" panose="020B0604030504040204" pitchFamily="34" charset="0"/>
              <a:ea typeface="굴림" panose="020B0600000101010101" pitchFamily="34" charset="-127"/>
            </a:endParaRPr>
          </a:p>
          <a:p>
            <a:pPr>
              <a:lnSpc>
                <a:spcPct val="80000"/>
              </a:lnSpc>
            </a:pPr>
            <a:r>
              <a:rPr lang="en-US" altLang="zh-CN" sz="2000" dirty="0" smtClean="0">
                <a:solidFill>
                  <a:schemeClr val="bg1"/>
                </a:solidFill>
              </a:rPr>
              <a:t>LAPD – Server Farm</a:t>
            </a:r>
          </a:p>
          <a:p>
            <a:pPr lvl="1">
              <a:lnSpc>
                <a:spcPct val="80000"/>
              </a:lnSpc>
            </a:pPr>
            <a:r>
              <a:rPr lang="en-US" altLang="zh-CN" sz="1600" dirty="0" smtClean="0">
                <a:solidFill>
                  <a:schemeClr val="bg1"/>
                </a:solidFill>
              </a:rPr>
              <a:t>LAPD (patrol only) 100 officers download 287 GB a day. LAPD must commit to 88-100 additional personnel (new hires) to manage the BWC system and redactions in the next several years. They are looking at using a 3rd party cloud server.</a:t>
            </a:r>
          </a:p>
          <a:p>
            <a:pPr>
              <a:lnSpc>
                <a:spcPct val="80000"/>
              </a:lnSpc>
            </a:pPr>
            <a:endParaRPr lang="en-US" altLang="zh-CN" sz="2000" dirty="0" smtClean="0">
              <a:solidFill>
                <a:schemeClr val="bg1"/>
              </a:solidFill>
            </a:endParaRPr>
          </a:p>
          <a:p>
            <a:pPr>
              <a:lnSpc>
                <a:spcPct val="80000"/>
              </a:lnSpc>
            </a:pPr>
            <a:endParaRPr lang="en-US" altLang="zh-CN" sz="2000" dirty="0" smtClean="0">
              <a:solidFill>
                <a:schemeClr val="bg1"/>
              </a:solidFill>
            </a:endParaRPr>
          </a:p>
          <a:p>
            <a:pPr>
              <a:lnSpc>
                <a:spcPct val="80000"/>
              </a:lnSpc>
            </a:pPr>
            <a:r>
              <a:rPr lang="en-US" altLang="zh-CN" sz="2000" dirty="0" smtClean="0">
                <a:solidFill>
                  <a:schemeClr val="bg1"/>
                </a:solidFill>
              </a:rPr>
              <a:t>Charlotte-</a:t>
            </a:r>
            <a:r>
              <a:rPr lang="en-US" altLang="zh-CN" sz="2000" dirty="0" err="1" smtClean="0">
                <a:solidFill>
                  <a:schemeClr val="bg1"/>
                </a:solidFill>
              </a:rPr>
              <a:t>Mecklenberg</a:t>
            </a:r>
            <a:r>
              <a:rPr lang="en-US" altLang="zh-CN" sz="2000" dirty="0" smtClean="0">
                <a:solidFill>
                  <a:schemeClr val="bg1"/>
                </a:solidFill>
              </a:rPr>
              <a:t> PD (Started with a Server but considering Switch to a Cloud)</a:t>
            </a:r>
          </a:p>
          <a:p>
            <a:pPr lvl="1">
              <a:lnSpc>
                <a:spcPct val="80000"/>
              </a:lnSpc>
            </a:pPr>
            <a:r>
              <a:rPr lang="en-US" altLang="zh-CN" sz="1600" dirty="0" smtClean="0">
                <a:solidFill>
                  <a:schemeClr val="bg1"/>
                </a:solidFill>
              </a:rPr>
              <a:t>CMPD has 1400 cameras and are burning up 1 TB a month for BWC only. Start up changes to wiring and docking stations cost over $1,000,000. Not deployed to capture evidence; intent to capture interaction. If evidence or interviews are captured, the camera is turned off immediately (less retention). Each officer averages 3 hours of recordings per shift.</a:t>
            </a:r>
          </a:p>
          <a:p>
            <a:pPr>
              <a:lnSpc>
                <a:spcPct val="80000"/>
              </a:lnSpc>
            </a:pPr>
            <a:endParaRPr lang="en-US" altLang="zh-CN" sz="2000" dirty="0" smtClean="0">
              <a:solidFill>
                <a:schemeClr val="bg1"/>
              </a:solidFill>
            </a:endParaRPr>
          </a:p>
          <a:p>
            <a:pPr>
              <a:lnSpc>
                <a:spcPct val="80000"/>
              </a:lnSpc>
            </a:pPr>
            <a:endParaRPr lang="en-US" altLang="zh-CN" sz="2000" dirty="0">
              <a:solidFill>
                <a:schemeClr val="bg1"/>
              </a:solidFill>
            </a:endParaRPr>
          </a:p>
        </p:txBody>
      </p:sp>
      <p:pic>
        <p:nvPicPr>
          <p:cNvPr id="2" name="Picture 1"/>
          <p:cNvPicPr>
            <a:picLocks noChangeAspect="1"/>
          </p:cNvPicPr>
          <p:nvPr/>
        </p:nvPicPr>
        <p:blipFill>
          <a:blip r:embed="rId2"/>
          <a:stretch>
            <a:fillRect/>
          </a:stretch>
        </p:blipFill>
        <p:spPr>
          <a:xfrm>
            <a:off x="7086600" y="1926770"/>
            <a:ext cx="1237595" cy="1810669"/>
          </a:xfrm>
          <a:prstGeom prst="rect">
            <a:avLst/>
          </a:prstGeom>
        </p:spPr>
      </p:pic>
      <p:pic>
        <p:nvPicPr>
          <p:cNvPr id="3" name="Picture 2"/>
          <p:cNvPicPr>
            <a:picLocks noChangeAspect="1"/>
          </p:cNvPicPr>
          <p:nvPr/>
        </p:nvPicPr>
        <p:blipFill>
          <a:blip r:embed="rId3"/>
          <a:stretch>
            <a:fillRect/>
          </a:stretch>
        </p:blipFill>
        <p:spPr>
          <a:xfrm>
            <a:off x="6934200" y="4143375"/>
            <a:ext cx="1688738" cy="1975275"/>
          </a:xfrm>
          <a:prstGeom prst="rect">
            <a:avLst/>
          </a:prstGeom>
        </p:spPr>
      </p:pic>
    </p:spTree>
    <p:extLst>
      <p:ext uri="{BB962C8B-B14F-4D97-AF65-F5344CB8AC3E}">
        <p14:creationId xmlns:p14="http://schemas.microsoft.com/office/powerpoint/2010/main" val="375231155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304800" y="685800"/>
            <a:ext cx="8229600" cy="720725"/>
          </a:xfrm>
        </p:spPr>
        <p:txBody>
          <a:bodyPr/>
          <a:lstStyle/>
          <a:p>
            <a:pPr algn="l"/>
            <a:r>
              <a:rPr lang="en-US" altLang="zh-CN" sz="3200" b="1" dirty="0" smtClean="0">
                <a:solidFill>
                  <a:srgbClr val="CCFFFF"/>
                </a:solidFill>
                <a:latin typeface="Tahoma" panose="020B0604030504040204" pitchFamily="34" charset="0"/>
              </a:rPr>
              <a:t>BWC Privacy</a:t>
            </a:r>
            <a:endParaRPr lang="en-US" altLang="zh-CN" sz="3200" b="1" dirty="0">
              <a:solidFill>
                <a:srgbClr val="CCFFFF"/>
              </a:solidFill>
              <a:latin typeface="Tahoma" panose="020B0604030504040204" pitchFamily="34" charset="0"/>
            </a:endParaRPr>
          </a:p>
        </p:txBody>
      </p:sp>
      <p:sp>
        <p:nvSpPr>
          <p:cNvPr id="4099" name="Rectangle 3"/>
          <p:cNvSpPr>
            <a:spLocks noGrp="1" noChangeArrowheads="1"/>
          </p:cNvSpPr>
          <p:nvPr>
            <p:ph type="body" idx="1"/>
          </p:nvPr>
        </p:nvSpPr>
        <p:spPr>
          <a:xfrm>
            <a:off x="163286" y="2209800"/>
            <a:ext cx="8371114" cy="4781550"/>
          </a:xfrm>
        </p:spPr>
        <p:txBody>
          <a:bodyPr/>
          <a:lstStyle/>
          <a:p>
            <a:pPr marL="0" indent="0">
              <a:lnSpc>
                <a:spcPct val="80000"/>
              </a:lnSpc>
              <a:buNone/>
            </a:pPr>
            <a:r>
              <a:rPr lang="en-US" altLang="zh-CN" sz="2000" dirty="0" smtClean="0">
                <a:solidFill>
                  <a:schemeClr val="bg1"/>
                </a:solidFill>
              </a:rPr>
              <a:t>Enhancing transparency of operations and holding police accountable for their actions are two of the principal reasons law enforcement agencies are adopting body-worn cameras. </a:t>
            </a:r>
          </a:p>
          <a:p>
            <a:pPr lvl="1">
              <a:lnSpc>
                <a:spcPct val="80000"/>
              </a:lnSpc>
            </a:pPr>
            <a:r>
              <a:rPr lang="en-US" altLang="zh-CN" sz="1600" dirty="0" smtClean="0">
                <a:solidFill>
                  <a:schemeClr val="bg1"/>
                </a:solidFill>
              </a:rPr>
              <a:t>Police body-worn cameras, however, are also likely to capture citizens in difficult and emotionally charged situations, in vulnerable and embarrassing circumstances, and in private and personal settings. </a:t>
            </a:r>
          </a:p>
          <a:p>
            <a:pPr lvl="1">
              <a:lnSpc>
                <a:spcPct val="80000"/>
              </a:lnSpc>
            </a:pPr>
            <a:r>
              <a:rPr lang="en-US" altLang="zh-CN" sz="1600" dirty="0" smtClean="0">
                <a:solidFill>
                  <a:schemeClr val="bg1"/>
                </a:solidFill>
              </a:rPr>
              <a:t>Videos may also capture images of children, innocent family members, and witnesses indirectly involved in the incident. Recording video in virtually every encounter between police and the public raises profound privacy implications that need to be weighed with broader program objectives. </a:t>
            </a:r>
          </a:p>
          <a:p>
            <a:pPr lvl="1">
              <a:lnSpc>
                <a:spcPct val="80000"/>
              </a:lnSpc>
            </a:pPr>
            <a:r>
              <a:rPr lang="en-US" altLang="zh-CN" sz="1600" dirty="0" smtClean="0">
                <a:solidFill>
                  <a:schemeClr val="bg1"/>
                </a:solidFill>
              </a:rPr>
              <a:t>How do agencies balance growing public demands for greater transparency with respecting the privacy rights of victims, children and vulnerable populations? </a:t>
            </a:r>
          </a:p>
          <a:p>
            <a:pPr lvl="1">
              <a:lnSpc>
                <a:spcPct val="80000"/>
              </a:lnSpc>
            </a:pPr>
            <a:r>
              <a:rPr lang="en-US" altLang="zh-CN" sz="1600" dirty="0" smtClean="0">
                <a:solidFill>
                  <a:schemeClr val="bg1"/>
                </a:solidFill>
              </a:rPr>
              <a:t>Should body-worn video be subject to the same Freedom of Information Act (FOIA) requests as other official documents? </a:t>
            </a:r>
          </a:p>
          <a:p>
            <a:pPr lvl="1">
              <a:lnSpc>
                <a:spcPct val="80000"/>
              </a:lnSpc>
            </a:pPr>
            <a:r>
              <a:rPr lang="en-US" altLang="zh-CN" sz="1600" dirty="0" smtClean="0">
                <a:solidFill>
                  <a:schemeClr val="bg1"/>
                </a:solidFill>
              </a:rPr>
              <a:t>How should agencies ensure the security and integrity of body-worn camera videos? </a:t>
            </a:r>
          </a:p>
          <a:p>
            <a:pPr>
              <a:lnSpc>
                <a:spcPct val="80000"/>
              </a:lnSpc>
            </a:pPr>
            <a:endParaRPr lang="en-US" altLang="zh-CN" sz="2000" dirty="0">
              <a:solidFill>
                <a:schemeClr val="bg1"/>
              </a:solidFill>
            </a:endParaRPr>
          </a:p>
        </p:txBody>
      </p:sp>
    </p:spTree>
    <p:extLst>
      <p:ext uri="{BB962C8B-B14F-4D97-AF65-F5344CB8AC3E}">
        <p14:creationId xmlns:p14="http://schemas.microsoft.com/office/powerpoint/2010/main" val="11048964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304800" y="685800"/>
            <a:ext cx="8229600" cy="720725"/>
          </a:xfrm>
        </p:spPr>
        <p:txBody>
          <a:bodyPr/>
          <a:lstStyle/>
          <a:p>
            <a:pPr algn="l"/>
            <a:r>
              <a:rPr lang="en-US" altLang="zh-CN" sz="3200" b="1" dirty="0" smtClean="0">
                <a:solidFill>
                  <a:srgbClr val="CCFFFF"/>
                </a:solidFill>
                <a:latin typeface="Tahoma" panose="020B0604030504040204" pitchFamily="34" charset="0"/>
              </a:rPr>
              <a:t>BWC Privacy</a:t>
            </a:r>
            <a:endParaRPr lang="en-US" altLang="zh-CN" sz="3200" b="1" dirty="0">
              <a:solidFill>
                <a:srgbClr val="CCFFFF"/>
              </a:solidFill>
              <a:latin typeface="Tahoma" panose="020B0604030504040204" pitchFamily="34" charset="0"/>
            </a:endParaRPr>
          </a:p>
        </p:txBody>
      </p:sp>
      <p:sp>
        <p:nvSpPr>
          <p:cNvPr id="4099" name="Rectangle 3"/>
          <p:cNvSpPr>
            <a:spLocks noGrp="1" noChangeArrowheads="1"/>
          </p:cNvSpPr>
          <p:nvPr>
            <p:ph type="body" idx="1"/>
          </p:nvPr>
        </p:nvSpPr>
        <p:spPr>
          <a:xfrm>
            <a:off x="134983" y="1752600"/>
            <a:ext cx="8371114" cy="3581400"/>
          </a:xfrm>
        </p:spPr>
        <p:txBody>
          <a:bodyPr/>
          <a:lstStyle/>
          <a:p>
            <a:pPr lvl="1">
              <a:lnSpc>
                <a:spcPct val="80000"/>
              </a:lnSpc>
            </a:pPr>
            <a:r>
              <a:rPr lang="en-US" altLang="zh-CN" sz="1600" dirty="0" smtClean="0">
                <a:solidFill>
                  <a:schemeClr val="bg1"/>
                </a:solidFill>
              </a:rPr>
              <a:t>Can subjects ask not to be recorded and how will it be handled (will officers narrate)?</a:t>
            </a:r>
          </a:p>
          <a:p>
            <a:pPr lvl="1">
              <a:lnSpc>
                <a:spcPct val="80000"/>
              </a:lnSpc>
            </a:pPr>
            <a:r>
              <a:rPr lang="en-US" altLang="zh-CN" sz="1600" dirty="0" smtClean="0">
                <a:solidFill>
                  <a:schemeClr val="bg1"/>
                </a:solidFill>
              </a:rPr>
              <a:t>ACLU - Jay Stanley, SPA still out on whether this is good or bad.  Reversed demand for recording of all activity, current turn on for calls for service or violence. Option to turn off in home if home owner requests or victims and informants are involved.</a:t>
            </a:r>
          </a:p>
          <a:p>
            <a:pPr lvl="1">
              <a:lnSpc>
                <a:spcPct val="80000"/>
              </a:lnSpc>
            </a:pPr>
            <a:r>
              <a:rPr lang="en-US" altLang="zh-CN" sz="1600" dirty="0" smtClean="0">
                <a:solidFill>
                  <a:schemeClr val="bg1"/>
                </a:solidFill>
              </a:rPr>
              <a:t>Open Records - ACLU does not support release of all BWC recordings, most footage should be held and discarded after 60 days, unless used for court or training.</a:t>
            </a:r>
          </a:p>
          <a:p>
            <a:pPr lvl="1">
              <a:lnSpc>
                <a:spcPct val="80000"/>
              </a:lnSpc>
            </a:pPr>
            <a:r>
              <a:rPr lang="en-US" altLang="zh-CN" sz="1600" dirty="0" smtClean="0">
                <a:solidFill>
                  <a:schemeClr val="bg1"/>
                </a:solidFill>
              </a:rPr>
              <a:t>Redactions - juveniles, victims, can't redact the identity of officers, etc. Seattle PD has to post all dash cam video online.</a:t>
            </a:r>
          </a:p>
          <a:p>
            <a:pPr lvl="1">
              <a:lnSpc>
                <a:spcPct val="80000"/>
              </a:lnSpc>
            </a:pPr>
            <a:r>
              <a:rPr lang="en-US" altLang="zh-CN" sz="1600" dirty="0" smtClean="0">
                <a:solidFill>
                  <a:schemeClr val="bg1"/>
                </a:solidFill>
              </a:rPr>
              <a:t>Washington Supreme Court - officer not required to notify home owners; if officer is invited in, that is sufficient notice.</a:t>
            </a:r>
          </a:p>
          <a:p>
            <a:pPr lvl="1">
              <a:lnSpc>
                <a:spcPct val="80000"/>
              </a:lnSpc>
            </a:pPr>
            <a:r>
              <a:rPr lang="en-US" altLang="zh-CN" sz="1600" dirty="0" smtClean="0">
                <a:solidFill>
                  <a:schemeClr val="bg1"/>
                </a:solidFill>
              </a:rPr>
              <a:t>San Francisco PD - provides notification but do not require consent to record.</a:t>
            </a:r>
          </a:p>
          <a:p>
            <a:pPr lvl="1">
              <a:lnSpc>
                <a:spcPct val="80000"/>
              </a:lnSpc>
            </a:pPr>
            <a:r>
              <a:rPr lang="en-US" altLang="zh-CN" sz="1600" dirty="0" smtClean="0">
                <a:solidFill>
                  <a:schemeClr val="bg1"/>
                </a:solidFill>
              </a:rPr>
              <a:t>Redaction staffing must be a full-time unit and function on any department and in place before rollout.</a:t>
            </a:r>
          </a:p>
          <a:p>
            <a:pPr>
              <a:lnSpc>
                <a:spcPct val="80000"/>
              </a:lnSpc>
            </a:pPr>
            <a:endParaRPr lang="en-US" altLang="zh-CN" sz="2000" dirty="0">
              <a:solidFill>
                <a:schemeClr val="bg1"/>
              </a:solidFill>
            </a:endParaRPr>
          </a:p>
        </p:txBody>
      </p:sp>
      <p:sp>
        <p:nvSpPr>
          <p:cNvPr id="2" name="Rectangle 1"/>
          <p:cNvSpPr/>
          <p:nvPr/>
        </p:nvSpPr>
        <p:spPr>
          <a:xfrm>
            <a:off x="1524000" y="5410200"/>
            <a:ext cx="6629400" cy="646331"/>
          </a:xfrm>
          <a:prstGeom prst="rect">
            <a:avLst/>
          </a:prstGeom>
        </p:spPr>
        <p:txBody>
          <a:bodyPr wrap="square">
            <a:spAutoFit/>
          </a:bodyPr>
          <a:lstStyle/>
          <a:p>
            <a:r>
              <a:rPr lang="en-US" b="1" i="1" dirty="0" smtClean="0">
                <a:solidFill>
                  <a:srgbClr val="FFC000"/>
                </a:solidFill>
              </a:rPr>
              <a:t>Changes to Open Records Law at state level is the best approach for FOIA requests separated from discovery.</a:t>
            </a:r>
            <a:endParaRPr lang="en-US" b="1" i="1" dirty="0">
              <a:solidFill>
                <a:srgbClr val="FFC000"/>
              </a:solidFill>
            </a:endParaRPr>
          </a:p>
        </p:txBody>
      </p:sp>
    </p:spTree>
    <p:extLst>
      <p:ext uri="{BB962C8B-B14F-4D97-AF65-F5344CB8AC3E}">
        <p14:creationId xmlns:p14="http://schemas.microsoft.com/office/powerpoint/2010/main" val="328309646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304800" y="685800"/>
            <a:ext cx="8229600" cy="720725"/>
          </a:xfrm>
        </p:spPr>
        <p:txBody>
          <a:bodyPr/>
          <a:lstStyle/>
          <a:p>
            <a:pPr algn="l"/>
            <a:r>
              <a:rPr lang="en-US" altLang="zh-CN" sz="3200" b="1" dirty="0" smtClean="0">
                <a:solidFill>
                  <a:srgbClr val="CCFFFF"/>
                </a:solidFill>
                <a:latin typeface="Tahoma" panose="020B0604030504040204" pitchFamily="34" charset="0"/>
              </a:rPr>
              <a:t>BWC Policies</a:t>
            </a:r>
            <a:endParaRPr lang="en-US" altLang="zh-CN" sz="3200" b="1" dirty="0">
              <a:solidFill>
                <a:srgbClr val="CCFFFF"/>
              </a:solidFill>
              <a:latin typeface="Tahoma" panose="020B0604030504040204" pitchFamily="34" charset="0"/>
            </a:endParaRPr>
          </a:p>
        </p:txBody>
      </p:sp>
      <p:sp>
        <p:nvSpPr>
          <p:cNvPr id="4099" name="Rectangle 3"/>
          <p:cNvSpPr>
            <a:spLocks noGrp="1" noChangeArrowheads="1"/>
          </p:cNvSpPr>
          <p:nvPr>
            <p:ph type="body" idx="1"/>
          </p:nvPr>
        </p:nvSpPr>
        <p:spPr>
          <a:xfrm>
            <a:off x="134982" y="1752600"/>
            <a:ext cx="8932817" cy="3581400"/>
          </a:xfrm>
        </p:spPr>
        <p:txBody>
          <a:bodyPr/>
          <a:lstStyle/>
          <a:p>
            <a:pPr marL="0" indent="0">
              <a:lnSpc>
                <a:spcPct val="80000"/>
              </a:lnSpc>
              <a:buNone/>
            </a:pPr>
            <a:r>
              <a:rPr lang="en-US" altLang="zh-CN" sz="2000" dirty="0" smtClean="0">
                <a:solidFill>
                  <a:schemeClr val="bg1"/>
                </a:solidFill>
              </a:rPr>
              <a:t>POLICIES SHOULD DRIVE BWC REQUIREMENTS – NO EXCEPTIONS</a:t>
            </a:r>
          </a:p>
          <a:p>
            <a:pPr lvl="1">
              <a:lnSpc>
                <a:spcPct val="80000"/>
              </a:lnSpc>
            </a:pPr>
            <a:r>
              <a:rPr lang="en-US" altLang="zh-CN" sz="1600" dirty="0" smtClean="0">
                <a:solidFill>
                  <a:schemeClr val="bg1"/>
                </a:solidFill>
              </a:rPr>
              <a:t>This will manage expense</a:t>
            </a:r>
          </a:p>
          <a:p>
            <a:pPr lvl="1">
              <a:lnSpc>
                <a:spcPct val="80000"/>
              </a:lnSpc>
            </a:pPr>
            <a:r>
              <a:rPr lang="en-US" altLang="zh-CN" sz="1600" dirty="0" smtClean="0">
                <a:solidFill>
                  <a:schemeClr val="bg1"/>
                </a:solidFill>
              </a:rPr>
              <a:t>Expensive specialized software for redaction requirement is not optional</a:t>
            </a:r>
          </a:p>
          <a:p>
            <a:pPr lvl="1">
              <a:lnSpc>
                <a:spcPct val="80000"/>
              </a:lnSpc>
            </a:pPr>
            <a:r>
              <a:rPr lang="en-US" altLang="zh-CN" sz="1600" dirty="0" smtClean="0">
                <a:solidFill>
                  <a:schemeClr val="bg1"/>
                </a:solidFill>
              </a:rPr>
              <a:t>Who has access to the data and how? Prosecutors, Defendants, Media, Public, IA</a:t>
            </a:r>
          </a:p>
          <a:p>
            <a:pPr lvl="1">
              <a:lnSpc>
                <a:spcPct val="80000"/>
              </a:lnSpc>
            </a:pPr>
            <a:r>
              <a:rPr lang="en-US" altLang="zh-CN" sz="1600" dirty="0" smtClean="0">
                <a:solidFill>
                  <a:schemeClr val="bg1"/>
                </a:solidFill>
              </a:rPr>
              <a:t>Can it be used for internal affairs, union issues, legal issues?</a:t>
            </a:r>
          </a:p>
          <a:p>
            <a:pPr lvl="1">
              <a:lnSpc>
                <a:spcPct val="80000"/>
              </a:lnSpc>
            </a:pPr>
            <a:r>
              <a:rPr lang="en-US" altLang="zh-CN" sz="1600" dirty="0" smtClean="0">
                <a:solidFill>
                  <a:schemeClr val="bg1"/>
                </a:solidFill>
              </a:rPr>
              <a:t>Deployment should be in a phased approach, not department wide all at once.</a:t>
            </a:r>
          </a:p>
          <a:p>
            <a:pPr lvl="1">
              <a:lnSpc>
                <a:spcPct val="80000"/>
              </a:lnSpc>
            </a:pPr>
            <a:r>
              <a:rPr lang="en-US" altLang="zh-CN" sz="1600" dirty="0" smtClean="0">
                <a:solidFill>
                  <a:schemeClr val="bg1"/>
                </a:solidFill>
              </a:rPr>
              <a:t>How long is retention?</a:t>
            </a:r>
          </a:p>
          <a:p>
            <a:pPr lvl="1">
              <a:lnSpc>
                <a:spcPct val="80000"/>
              </a:lnSpc>
            </a:pPr>
            <a:r>
              <a:rPr lang="en-US" altLang="zh-CN" sz="1600" dirty="0" smtClean="0">
                <a:solidFill>
                  <a:schemeClr val="bg1"/>
                </a:solidFill>
              </a:rPr>
              <a:t>Use of Force, felony arrest, complaints - should they be segregated and held for longer period and released?</a:t>
            </a:r>
          </a:p>
          <a:p>
            <a:pPr>
              <a:lnSpc>
                <a:spcPct val="80000"/>
              </a:lnSpc>
            </a:pPr>
            <a:endParaRPr lang="en-US" altLang="zh-CN" sz="2000" dirty="0" smtClean="0">
              <a:solidFill>
                <a:schemeClr val="bg1"/>
              </a:solidFill>
            </a:endParaRPr>
          </a:p>
          <a:p>
            <a:pPr marL="0" indent="0">
              <a:lnSpc>
                <a:spcPct val="80000"/>
              </a:lnSpc>
              <a:buNone/>
            </a:pPr>
            <a:r>
              <a:rPr lang="en-US" altLang="zh-CN" sz="2000" dirty="0" smtClean="0">
                <a:solidFill>
                  <a:schemeClr val="bg1"/>
                </a:solidFill>
              </a:rPr>
              <a:t>Resources  -  http://cebcp.org/technology/body-cameras/</a:t>
            </a:r>
          </a:p>
          <a:p>
            <a:pPr marL="0" indent="0">
              <a:lnSpc>
                <a:spcPct val="80000"/>
              </a:lnSpc>
              <a:buNone/>
            </a:pPr>
            <a:r>
              <a:rPr lang="en-US" altLang="zh-CN" sz="2000" dirty="0" smtClean="0">
                <a:solidFill>
                  <a:schemeClr val="bg1"/>
                </a:solidFill>
              </a:rPr>
              <a:t>         	  BJA. BWC Toolkit </a:t>
            </a:r>
          </a:p>
          <a:p>
            <a:pPr marL="0" indent="0">
              <a:lnSpc>
                <a:spcPct val="80000"/>
              </a:lnSpc>
              <a:buNone/>
            </a:pPr>
            <a:r>
              <a:rPr lang="en-US" altLang="zh-CN" sz="2000" dirty="0" smtClean="0">
                <a:solidFill>
                  <a:schemeClr val="bg1"/>
                </a:solidFill>
              </a:rPr>
              <a:t>	  IACP - Alexandria PD (MD) – exceptional policies</a:t>
            </a:r>
          </a:p>
          <a:p>
            <a:pPr>
              <a:lnSpc>
                <a:spcPct val="80000"/>
              </a:lnSpc>
            </a:pPr>
            <a:endParaRPr lang="en-US" altLang="zh-CN" sz="2000" dirty="0">
              <a:solidFill>
                <a:schemeClr val="bg1"/>
              </a:solidFill>
            </a:endParaRPr>
          </a:p>
        </p:txBody>
      </p:sp>
    </p:spTree>
    <p:extLst>
      <p:ext uri="{BB962C8B-B14F-4D97-AF65-F5344CB8AC3E}">
        <p14:creationId xmlns:p14="http://schemas.microsoft.com/office/powerpoint/2010/main" val="96947205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304800" y="1295400"/>
            <a:ext cx="8229600" cy="720725"/>
          </a:xfrm>
        </p:spPr>
        <p:txBody>
          <a:bodyPr/>
          <a:lstStyle/>
          <a:p>
            <a:pPr algn="l"/>
            <a:r>
              <a:rPr lang="en-US" altLang="zh-CN" sz="3200" b="1" dirty="0" smtClean="0">
                <a:solidFill>
                  <a:srgbClr val="CCFFFF"/>
                </a:solidFill>
                <a:latin typeface="Tahoma" panose="020B0604030504040204" pitchFamily="34" charset="0"/>
              </a:rPr>
              <a:t>Policies – Who has Access to the Video Data</a:t>
            </a:r>
            <a:endParaRPr lang="en-US" altLang="zh-CN" sz="3200" b="1" dirty="0">
              <a:solidFill>
                <a:srgbClr val="CCFFFF"/>
              </a:solidFill>
              <a:latin typeface="Tahoma" panose="020B0604030504040204" pitchFamily="34" charset="0"/>
            </a:endParaRPr>
          </a:p>
        </p:txBody>
      </p:sp>
      <p:pic>
        <p:nvPicPr>
          <p:cNvPr id="3" name="Picture 2"/>
          <p:cNvPicPr>
            <a:picLocks noChangeAspect="1"/>
          </p:cNvPicPr>
          <p:nvPr/>
        </p:nvPicPr>
        <p:blipFill rotWithShape="1">
          <a:blip r:embed="rId2"/>
          <a:srcRect t="10870" b="2571"/>
          <a:stretch/>
        </p:blipFill>
        <p:spPr>
          <a:xfrm>
            <a:off x="542236" y="2209800"/>
            <a:ext cx="8013629" cy="4038600"/>
          </a:xfrm>
          <a:prstGeom prst="rect">
            <a:avLst/>
          </a:prstGeom>
        </p:spPr>
      </p:pic>
      <p:pic>
        <p:nvPicPr>
          <p:cNvPr id="2" name="Picture 1"/>
          <p:cNvPicPr>
            <a:picLocks noChangeAspect="1"/>
          </p:cNvPicPr>
          <p:nvPr/>
        </p:nvPicPr>
        <p:blipFill>
          <a:blip r:embed="rId3"/>
          <a:stretch>
            <a:fillRect/>
          </a:stretch>
        </p:blipFill>
        <p:spPr>
          <a:xfrm>
            <a:off x="542236" y="6248400"/>
            <a:ext cx="1981372" cy="524301"/>
          </a:xfrm>
          <a:prstGeom prst="rect">
            <a:avLst/>
          </a:prstGeom>
        </p:spPr>
      </p:pic>
    </p:spTree>
    <p:extLst>
      <p:ext uri="{BB962C8B-B14F-4D97-AF65-F5344CB8AC3E}">
        <p14:creationId xmlns:p14="http://schemas.microsoft.com/office/powerpoint/2010/main" val="12240185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828800" y="1994660"/>
            <a:ext cx="6888885" cy="4442994"/>
          </a:xfrm>
          <a:prstGeom prst="rect">
            <a:avLst/>
          </a:prstGeom>
        </p:spPr>
      </p:pic>
      <p:sp>
        <p:nvSpPr>
          <p:cNvPr id="6" name="Rectangle 2"/>
          <p:cNvSpPr txBox="1">
            <a:spLocks noChangeArrowheads="1"/>
          </p:cNvSpPr>
          <p:nvPr/>
        </p:nvSpPr>
        <p:spPr bwMode="auto">
          <a:xfrm>
            <a:off x="304800" y="1295400"/>
            <a:ext cx="8229600" cy="72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400" kern="12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algn="l"/>
            <a:r>
              <a:rPr lang="en-US" altLang="zh-CN" sz="3200" b="1" smtClean="0">
                <a:solidFill>
                  <a:srgbClr val="CCFFFF"/>
                </a:solidFill>
                <a:latin typeface="Tahoma" panose="020B0604030504040204" pitchFamily="34" charset="0"/>
              </a:rPr>
              <a:t>Policies – Who has Access to the Video Data</a:t>
            </a:r>
            <a:endParaRPr lang="en-US" altLang="zh-CN" sz="3200" b="1" dirty="0">
              <a:solidFill>
                <a:srgbClr val="CCFFFF"/>
              </a:solidFill>
              <a:latin typeface="Tahoma" panose="020B0604030504040204" pitchFamily="34" charset="0"/>
            </a:endParaRPr>
          </a:p>
        </p:txBody>
      </p:sp>
      <p:pic>
        <p:nvPicPr>
          <p:cNvPr id="3" name="Picture 2"/>
          <p:cNvPicPr>
            <a:picLocks noChangeAspect="1"/>
          </p:cNvPicPr>
          <p:nvPr/>
        </p:nvPicPr>
        <p:blipFill>
          <a:blip r:embed="rId3"/>
          <a:stretch>
            <a:fillRect/>
          </a:stretch>
        </p:blipFill>
        <p:spPr>
          <a:xfrm>
            <a:off x="0" y="5913353"/>
            <a:ext cx="1981372" cy="524301"/>
          </a:xfrm>
          <a:prstGeom prst="rect">
            <a:avLst/>
          </a:prstGeom>
        </p:spPr>
      </p:pic>
    </p:spTree>
    <p:extLst>
      <p:ext uri="{BB962C8B-B14F-4D97-AF65-F5344CB8AC3E}">
        <p14:creationId xmlns:p14="http://schemas.microsoft.com/office/powerpoint/2010/main" val="424762231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228600" y="903424"/>
            <a:ext cx="8229600" cy="720725"/>
          </a:xfrm>
        </p:spPr>
        <p:txBody>
          <a:bodyPr/>
          <a:lstStyle/>
          <a:p>
            <a:pPr algn="l"/>
            <a:r>
              <a:rPr lang="en-US" altLang="zh-CN" sz="3200" b="1" dirty="0" smtClean="0">
                <a:solidFill>
                  <a:srgbClr val="CCFFFF"/>
                </a:solidFill>
                <a:latin typeface="Tahoma" panose="020B0604030504040204" pitchFamily="34" charset="0"/>
              </a:rPr>
              <a:t>BWC IACP Resources</a:t>
            </a:r>
            <a:endParaRPr lang="en-US" altLang="zh-CN" sz="3200" b="1" dirty="0">
              <a:solidFill>
                <a:srgbClr val="CCFFFF"/>
              </a:solidFill>
              <a:latin typeface="Tahoma" panose="020B0604030504040204" pitchFamily="34" charset="0"/>
            </a:endParaRPr>
          </a:p>
        </p:txBody>
      </p:sp>
      <p:pic>
        <p:nvPicPr>
          <p:cNvPr id="3" name="Picture 2"/>
          <p:cNvPicPr>
            <a:picLocks noChangeAspect="1"/>
          </p:cNvPicPr>
          <p:nvPr/>
        </p:nvPicPr>
        <p:blipFill>
          <a:blip r:embed="rId2"/>
          <a:stretch>
            <a:fillRect/>
          </a:stretch>
        </p:blipFill>
        <p:spPr>
          <a:xfrm>
            <a:off x="566057" y="1905000"/>
            <a:ext cx="3810000" cy="4505102"/>
          </a:xfrm>
          <a:prstGeom prst="rect">
            <a:avLst/>
          </a:prstGeom>
        </p:spPr>
      </p:pic>
      <p:pic>
        <p:nvPicPr>
          <p:cNvPr id="4" name="Picture 3"/>
          <p:cNvPicPr>
            <a:picLocks noChangeAspect="1"/>
          </p:cNvPicPr>
          <p:nvPr/>
        </p:nvPicPr>
        <p:blipFill>
          <a:blip r:embed="rId3"/>
          <a:stretch>
            <a:fillRect/>
          </a:stretch>
        </p:blipFill>
        <p:spPr>
          <a:xfrm>
            <a:off x="4707516" y="1905001"/>
            <a:ext cx="3616244" cy="4505102"/>
          </a:xfrm>
          <a:prstGeom prst="rect">
            <a:avLst/>
          </a:prstGeom>
        </p:spPr>
      </p:pic>
    </p:spTree>
    <p:extLst>
      <p:ext uri="{BB962C8B-B14F-4D97-AF65-F5344CB8AC3E}">
        <p14:creationId xmlns:p14="http://schemas.microsoft.com/office/powerpoint/2010/main" val="39929179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91440" y="1295400"/>
            <a:ext cx="8229600" cy="720725"/>
          </a:xfrm>
        </p:spPr>
        <p:txBody>
          <a:bodyPr/>
          <a:lstStyle/>
          <a:p>
            <a:pPr algn="l"/>
            <a:r>
              <a:rPr lang="en-US" altLang="zh-CN" sz="3200" b="1" dirty="0" smtClean="0">
                <a:solidFill>
                  <a:srgbClr val="CCFFFF"/>
                </a:solidFill>
                <a:latin typeface="Tahoma" panose="020B0604030504040204" pitchFamily="34" charset="0"/>
              </a:rPr>
              <a:t>Broader Impacts of BWC in the Legal System</a:t>
            </a:r>
            <a:endParaRPr lang="en-US" altLang="zh-CN" sz="3200" b="1" dirty="0">
              <a:solidFill>
                <a:srgbClr val="CCFFFF"/>
              </a:solidFill>
              <a:latin typeface="Tahoma" panose="020B0604030504040204" pitchFamily="34" charset="0"/>
            </a:endParaRPr>
          </a:p>
        </p:txBody>
      </p:sp>
      <p:sp>
        <p:nvSpPr>
          <p:cNvPr id="4099" name="Rectangle 3"/>
          <p:cNvSpPr>
            <a:spLocks noGrp="1" noChangeArrowheads="1"/>
          </p:cNvSpPr>
          <p:nvPr>
            <p:ph type="body" idx="1"/>
          </p:nvPr>
        </p:nvSpPr>
        <p:spPr>
          <a:xfrm>
            <a:off x="87086" y="2286000"/>
            <a:ext cx="8371114" cy="3184027"/>
          </a:xfrm>
        </p:spPr>
        <p:txBody>
          <a:bodyPr/>
          <a:lstStyle/>
          <a:p>
            <a:pPr marL="0" indent="0">
              <a:lnSpc>
                <a:spcPct val="80000"/>
              </a:lnSpc>
              <a:buNone/>
            </a:pPr>
            <a:r>
              <a:rPr lang="en-US" altLang="zh-CN" sz="2000" dirty="0" smtClean="0">
                <a:solidFill>
                  <a:schemeClr val="bg1"/>
                </a:solidFill>
              </a:rPr>
              <a:t>The widespread adoption and deployment of police body-worn cameras represents a host of policy, legal, operational, and technical challenges for prosecutors and the judiciary. </a:t>
            </a:r>
          </a:p>
          <a:p>
            <a:pPr lvl="1">
              <a:lnSpc>
                <a:spcPct val="80000"/>
              </a:lnSpc>
            </a:pPr>
            <a:r>
              <a:rPr lang="en-US" altLang="zh-CN" sz="1600" dirty="0" smtClean="0">
                <a:solidFill>
                  <a:schemeClr val="bg1"/>
                </a:solidFill>
              </a:rPr>
              <a:t>What additional hardware, software, infrastructure, storage, and technical expertise do prosecutors and courts need to manage the vastly growing volume of digital evidence?</a:t>
            </a:r>
          </a:p>
          <a:p>
            <a:pPr lvl="1">
              <a:lnSpc>
                <a:spcPct val="80000"/>
              </a:lnSpc>
            </a:pPr>
            <a:r>
              <a:rPr lang="en-US" altLang="zh-CN" sz="1600" dirty="0" smtClean="0">
                <a:solidFill>
                  <a:schemeClr val="bg1"/>
                </a:solidFill>
              </a:rPr>
              <a:t> What is the impact of managing digital evidence across different police agencies and potentially different equipment? </a:t>
            </a:r>
          </a:p>
          <a:p>
            <a:pPr lvl="1">
              <a:lnSpc>
                <a:spcPct val="80000"/>
              </a:lnSpc>
            </a:pPr>
            <a:r>
              <a:rPr lang="en-US" altLang="zh-CN" sz="1600" dirty="0" smtClean="0">
                <a:solidFill>
                  <a:schemeClr val="bg1"/>
                </a:solidFill>
              </a:rPr>
              <a:t>What impact does body-worn camera video have on discovery? </a:t>
            </a:r>
          </a:p>
          <a:p>
            <a:pPr lvl="1">
              <a:lnSpc>
                <a:spcPct val="80000"/>
              </a:lnSpc>
            </a:pPr>
            <a:r>
              <a:rPr lang="en-US" altLang="zh-CN" sz="1600" dirty="0" smtClean="0">
                <a:solidFill>
                  <a:schemeClr val="bg1"/>
                </a:solidFill>
              </a:rPr>
              <a:t>How are multiple videos generated in a single incident integrated into a coherent and accurate narrative? </a:t>
            </a:r>
            <a:endParaRPr lang="en-US" altLang="zh-CN" sz="1600" dirty="0">
              <a:solidFill>
                <a:schemeClr val="bg1"/>
              </a:solidFill>
            </a:endParaRPr>
          </a:p>
        </p:txBody>
      </p:sp>
      <p:pic>
        <p:nvPicPr>
          <p:cNvPr id="2" name="Picture 1"/>
          <p:cNvPicPr>
            <a:picLocks noChangeAspect="1"/>
          </p:cNvPicPr>
          <p:nvPr/>
        </p:nvPicPr>
        <p:blipFill>
          <a:blip r:embed="rId2"/>
          <a:stretch>
            <a:fillRect/>
          </a:stretch>
        </p:blipFill>
        <p:spPr>
          <a:xfrm>
            <a:off x="5638800" y="4800600"/>
            <a:ext cx="2466079" cy="1816555"/>
          </a:xfrm>
          <a:prstGeom prst="rect">
            <a:avLst/>
          </a:prstGeom>
        </p:spPr>
      </p:pic>
      <p:sp>
        <p:nvSpPr>
          <p:cNvPr id="3" name="TextBox 2"/>
          <p:cNvSpPr txBox="1"/>
          <p:nvPr/>
        </p:nvSpPr>
        <p:spPr>
          <a:xfrm>
            <a:off x="381000" y="5470027"/>
            <a:ext cx="4575266" cy="523220"/>
          </a:xfrm>
          <a:prstGeom prst="rect">
            <a:avLst/>
          </a:prstGeom>
          <a:noFill/>
        </p:spPr>
        <p:txBody>
          <a:bodyPr wrap="square" rtlCol="0">
            <a:spAutoFit/>
          </a:bodyPr>
          <a:lstStyle/>
          <a:p>
            <a:pPr algn="ctr"/>
            <a:r>
              <a:rPr lang="en-US" sz="1400" b="1" i="1" dirty="0" smtClean="0">
                <a:solidFill>
                  <a:srgbClr val="FFC000"/>
                </a:solidFill>
              </a:rPr>
              <a:t>MAKE SURE THE COURTS ARE READY AND HAVE ESTABLISHED GUIDELINES PRIOR TO ROLLOUT</a:t>
            </a:r>
            <a:endParaRPr lang="en-US" sz="1400" b="1" i="1" dirty="0">
              <a:solidFill>
                <a:srgbClr val="FFC000"/>
              </a:solidFill>
            </a:endParaRPr>
          </a:p>
        </p:txBody>
      </p:sp>
    </p:spTree>
    <p:extLst>
      <p:ext uri="{BB962C8B-B14F-4D97-AF65-F5344CB8AC3E}">
        <p14:creationId xmlns:p14="http://schemas.microsoft.com/office/powerpoint/2010/main" val="47740948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990600" y="762000"/>
            <a:ext cx="8229600" cy="1143000"/>
          </a:xfrm>
        </p:spPr>
        <p:txBody>
          <a:bodyPr/>
          <a:lstStyle/>
          <a:p>
            <a:r>
              <a:rPr lang="en-US" altLang="zh-CN" sz="3200" b="1" dirty="0" smtClean="0">
                <a:solidFill>
                  <a:srgbClr val="CCFFFF"/>
                </a:solidFill>
                <a:latin typeface="Tahoma" panose="020B0604030504040204" pitchFamily="34" charset="0"/>
              </a:rPr>
              <a:t>Financial Considerations </a:t>
            </a:r>
            <a:endParaRPr lang="en-US" altLang="zh-CN" sz="3200" b="1" dirty="0">
              <a:solidFill>
                <a:srgbClr val="CCFFFF"/>
              </a:solidFill>
              <a:latin typeface="Tahoma" panose="020B0604030504040204" pitchFamily="34" charset="0"/>
            </a:endParaRPr>
          </a:p>
        </p:txBody>
      </p:sp>
      <p:sp>
        <p:nvSpPr>
          <p:cNvPr id="6147" name="Rectangle 3"/>
          <p:cNvSpPr>
            <a:spLocks noGrp="1" noChangeArrowheads="1"/>
          </p:cNvSpPr>
          <p:nvPr>
            <p:ph type="body" idx="1"/>
          </p:nvPr>
        </p:nvSpPr>
        <p:spPr>
          <a:xfrm>
            <a:off x="132557" y="2962365"/>
            <a:ext cx="4495800" cy="3486150"/>
          </a:xfrm>
        </p:spPr>
        <p:txBody>
          <a:bodyPr/>
          <a:lstStyle/>
          <a:p>
            <a:pPr>
              <a:lnSpc>
                <a:spcPct val="80000"/>
              </a:lnSpc>
            </a:pPr>
            <a:r>
              <a:rPr lang="en-US" altLang="ko-KR" sz="1600" dirty="0" smtClean="0">
                <a:solidFill>
                  <a:schemeClr val="bg1"/>
                </a:solidFill>
                <a:latin typeface="Verdana" panose="020B0604030504040204" pitchFamily="34" charset="0"/>
                <a:ea typeface="굴림" panose="020B0600000101010101" pitchFamily="34" charset="-127"/>
              </a:rPr>
              <a:t>New Orleans PD  - Launched a plan for deploying 350 body-worn cameras at an anticipated cost of $1.2 million over five years—the bulk of which will go to data storage.  Total $1,200,000.00</a:t>
            </a:r>
          </a:p>
          <a:p>
            <a:pPr marL="0" indent="0">
              <a:lnSpc>
                <a:spcPct val="80000"/>
              </a:lnSpc>
              <a:buNone/>
            </a:pPr>
            <a:endParaRPr lang="en-US" altLang="ko-KR" sz="1600" dirty="0" smtClean="0">
              <a:solidFill>
                <a:schemeClr val="bg1"/>
              </a:solidFill>
              <a:latin typeface="Verdana" panose="020B0604030504040204" pitchFamily="34" charset="0"/>
              <a:ea typeface="굴림" panose="020B0600000101010101" pitchFamily="34" charset="-127"/>
            </a:endParaRPr>
          </a:p>
          <a:p>
            <a:pPr>
              <a:lnSpc>
                <a:spcPct val="80000"/>
              </a:lnSpc>
            </a:pPr>
            <a:r>
              <a:rPr lang="en-US" altLang="ko-KR" sz="1600" dirty="0" smtClean="0">
                <a:solidFill>
                  <a:schemeClr val="bg1"/>
                </a:solidFill>
                <a:latin typeface="Verdana" panose="020B0604030504040204" pitchFamily="34" charset="0"/>
                <a:ea typeface="굴림" panose="020B0600000101010101" pitchFamily="34" charset="-127"/>
              </a:rPr>
              <a:t>San Diego PD - Five-year contract with Taser for 1,000 cameras Total $3,937,247.00</a:t>
            </a:r>
          </a:p>
          <a:p>
            <a:pPr marL="0" indent="0">
              <a:lnSpc>
                <a:spcPct val="80000"/>
              </a:lnSpc>
              <a:buNone/>
            </a:pPr>
            <a:endParaRPr lang="en-US" altLang="ko-KR" sz="1600" dirty="0" smtClean="0">
              <a:solidFill>
                <a:schemeClr val="bg1"/>
              </a:solidFill>
              <a:latin typeface="Verdana" panose="020B0604030504040204" pitchFamily="34" charset="0"/>
              <a:ea typeface="굴림" panose="020B0600000101010101" pitchFamily="34" charset="-127"/>
            </a:endParaRPr>
          </a:p>
          <a:p>
            <a:pPr>
              <a:lnSpc>
                <a:spcPct val="80000"/>
              </a:lnSpc>
            </a:pPr>
            <a:r>
              <a:rPr lang="en-US" altLang="ko-KR" sz="1600" dirty="0" smtClean="0">
                <a:solidFill>
                  <a:schemeClr val="bg1"/>
                </a:solidFill>
                <a:latin typeface="Verdana" panose="020B0604030504040204" pitchFamily="34" charset="0"/>
                <a:ea typeface="굴림" panose="020B0600000101010101" pitchFamily="34" charset="-127"/>
              </a:rPr>
              <a:t>Baltimore PD – (Bureau of Budget &amp; Management Research) Cameras $2 million, $2 million storage, $841,479 training and staffing, Total $4,841,479.00</a:t>
            </a:r>
          </a:p>
          <a:p>
            <a:pPr>
              <a:lnSpc>
                <a:spcPct val="80000"/>
              </a:lnSpc>
            </a:pPr>
            <a:endParaRPr lang="en-US" altLang="ko-KR" sz="1600" dirty="0">
              <a:solidFill>
                <a:schemeClr val="bg1"/>
              </a:solidFill>
              <a:latin typeface="Verdana" panose="020B0604030504040204" pitchFamily="34" charset="0"/>
              <a:ea typeface="굴림" panose="020B0600000101010101" pitchFamily="34" charset="-127"/>
            </a:endParaRPr>
          </a:p>
          <a:p>
            <a:pPr>
              <a:lnSpc>
                <a:spcPct val="80000"/>
              </a:lnSpc>
            </a:pPr>
            <a:endParaRPr lang="en-US" altLang="zh-CN" sz="1600" dirty="0">
              <a:solidFill>
                <a:schemeClr val="bg1"/>
              </a:solidFill>
            </a:endParaRPr>
          </a:p>
        </p:txBody>
      </p:sp>
      <p:sp>
        <p:nvSpPr>
          <p:cNvPr id="4" name="Rectangle 3"/>
          <p:cNvSpPr/>
          <p:nvPr/>
        </p:nvSpPr>
        <p:spPr>
          <a:xfrm>
            <a:off x="609600" y="1762036"/>
            <a:ext cx="7656513" cy="1200329"/>
          </a:xfrm>
          <a:prstGeom prst="rect">
            <a:avLst/>
          </a:prstGeom>
        </p:spPr>
        <p:txBody>
          <a:bodyPr wrap="square">
            <a:spAutoFit/>
          </a:bodyPr>
          <a:lstStyle/>
          <a:p>
            <a:pPr algn="ctr" defTabSz="457200" fontAlgn="auto">
              <a:spcBef>
                <a:spcPts val="0"/>
              </a:spcBef>
              <a:spcAft>
                <a:spcPts val="0"/>
              </a:spcAft>
            </a:pPr>
            <a:r>
              <a:rPr lang="en-US" b="1" i="1" dirty="0">
                <a:solidFill>
                  <a:srgbClr val="FFC000"/>
                </a:solidFill>
                <a:latin typeface="Tw Cen MT" panose="020B0602020104020603"/>
                <a:ea typeface="+mn-ea"/>
              </a:rPr>
              <a:t>The unit cost of a BWC can appear relatively small. However, total implementation costs can be significant. Even more challenging will be the on-going costs, including operating costs for data storage and retrieval, as well as future planned replacement costs. </a:t>
            </a:r>
          </a:p>
        </p:txBody>
      </p:sp>
      <p:sp>
        <p:nvSpPr>
          <p:cNvPr id="5" name="TextBox 4"/>
          <p:cNvSpPr txBox="1"/>
          <p:nvPr/>
        </p:nvSpPr>
        <p:spPr>
          <a:xfrm>
            <a:off x="5105400" y="2962365"/>
            <a:ext cx="3920150" cy="1754326"/>
          </a:xfrm>
          <a:prstGeom prst="rect">
            <a:avLst/>
          </a:prstGeom>
          <a:noFill/>
        </p:spPr>
        <p:txBody>
          <a:bodyPr wrap="square" rtlCol="0">
            <a:spAutoFit/>
          </a:bodyPr>
          <a:lstStyle/>
          <a:p>
            <a:pPr defTabSz="457200" fontAlgn="auto">
              <a:spcBef>
                <a:spcPts val="0"/>
              </a:spcBef>
              <a:spcAft>
                <a:spcPts val="0"/>
              </a:spcAft>
            </a:pPr>
            <a:r>
              <a:rPr lang="en-US" b="1" i="1" dirty="0">
                <a:solidFill>
                  <a:prstClr val="white"/>
                </a:solidFill>
                <a:effectLst>
                  <a:outerShdw blurRad="38100" dist="38100" dir="2700000" algn="tl">
                    <a:srgbClr val="000000">
                      <a:alpha val="43137"/>
                    </a:srgbClr>
                  </a:outerShdw>
                </a:effectLst>
                <a:latin typeface="Tw Cen MT" panose="020B0602020104020603"/>
                <a:ea typeface="+mn-ea"/>
              </a:rPr>
              <a:t>“Cameras are the least expensive part of anyone's program. Although the initial costs of purchasing the cameras can be steep, many police executives said that data storage is the most expensive aspect of a body-worn camera program.”</a:t>
            </a:r>
          </a:p>
        </p:txBody>
      </p:sp>
      <p:pic>
        <p:nvPicPr>
          <p:cNvPr id="2" name="Picture 1"/>
          <p:cNvPicPr>
            <a:picLocks noChangeAspect="1"/>
          </p:cNvPicPr>
          <p:nvPr/>
        </p:nvPicPr>
        <p:blipFill>
          <a:blip r:embed="rId2"/>
          <a:stretch>
            <a:fillRect/>
          </a:stretch>
        </p:blipFill>
        <p:spPr>
          <a:xfrm>
            <a:off x="5867400" y="5214693"/>
            <a:ext cx="1859421" cy="1233822"/>
          </a:xfrm>
          <a:prstGeom prst="rect">
            <a:avLst/>
          </a:prstGeom>
        </p:spPr>
      </p:pic>
    </p:spTree>
    <p:extLst>
      <p:ext uri="{BB962C8B-B14F-4D97-AF65-F5344CB8AC3E}">
        <p14:creationId xmlns:p14="http://schemas.microsoft.com/office/powerpoint/2010/main" val="8850052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304800" y="1295400"/>
            <a:ext cx="8229600" cy="720725"/>
          </a:xfrm>
        </p:spPr>
        <p:txBody>
          <a:bodyPr/>
          <a:lstStyle/>
          <a:p>
            <a:pPr algn="l"/>
            <a:r>
              <a:rPr lang="en-US" altLang="zh-CN" sz="3200" b="1" dirty="0" smtClean="0">
                <a:solidFill>
                  <a:srgbClr val="CCFFFF"/>
                </a:solidFill>
                <a:latin typeface="Tahoma" panose="020B0604030504040204" pitchFamily="34" charset="0"/>
              </a:rPr>
              <a:t>Body Worn Camera (BWC) Symposium</a:t>
            </a:r>
            <a:endParaRPr lang="en-US" altLang="zh-CN" sz="3200" b="1" dirty="0">
              <a:solidFill>
                <a:srgbClr val="CCFFFF"/>
              </a:solidFill>
              <a:latin typeface="Tahoma" panose="020B0604030504040204" pitchFamily="34" charset="0"/>
            </a:endParaRPr>
          </a:p>
        </p:txBody>
      </p:sp>
      <p:sp>
        <p:nvSpPr>
          <p:cNvPr id="4099" name="Rectangle 3"/>
          <p:cNvSpPr>
            <a:spLocks noGrp="1" noChangeArrowheads="1"/>
          </p:cNvSpPr>
          <p:nvPr>
            <p:ph type="body" idx="1"/>
          </p:nvPr>
        </p:nvSpPr>
        <p:spPr>
          <a:xfrm>
            <a:off x="457200" y="2438400"/>
            <a:ext cx="8371114" cy="4781550"/>
          </a:xfrm>
        </p:spPr>
        <p:txBody>
          <a:bodyPr/>
          <a:lstStyle/>
          <a:p>
            <a:pPr marL="0" indent="0">
              <a:lnSpc>
                <a:spcPct val="80000"/>
              </a:lnSpc>
              <a:buNone/>
            </a:pPr>
            <a:r>
              <a:rPr lang="en-US" altLang="ko-KR" sz="1800" dirty="0" smtClean="0">
                <a:solidFill>
                  <a:schemeClr val="bg1"/>
                </a:solidFill>
                <a:latin typeface="Verdana" panose="020B0604030504040204" pitchFamily="34" charset="0"/>
                <a:ea typeface="굴림" panose="020B0600000101010101" pitchFamily="34" charset="-127"/>
              </a:rPr>
              <a:t>On January 21, 2016, in Washington, DC, the Police Foundation, the International Association of Chiefs of Police, Major Cities Chiefs Association, and SafeGov.org, convened more than 150 law enforcement officials along with legal professionals, security and privacy experts, and policy advisors for a day-long symposium entitled “Body-Worn Cameras: Building a Secure and Manageable Program for Law Enforcement.” With rising interest and a growing call for body-worn cameras (BWC) to be deployed by law enforcement throughout the U.S. and other parts of the world, this invitation-only, one-day forum was designed to feature active and open dialogue for members of the law enforcement community to discuss important and complex issues being faced as they work to implement trusted, secure, and manageable body-worn camera programs in their jurisdictions. </a:t>
            </a:r>
            <a:endParaRPr lang="en-US" altLang="ko-KR" sz="1800" dirty="0">
              <a:solidFill>
                <a:schemeClr val="bg1"/>
              </a:solidFill>
              <a:latin typeface="Verdana" panose="020B0604030504040204" pitchFamily="34" charset="0"/>
              <a:ea typeface="굴림" panose="020B0600000101010101" pitchFamily="34" charset="-127"/>
            </a:endParaRPr>
          </a:p>
          <a:p>
            <a:pPr>
              <a:lnSpc>
                <a:spcPct val="80000"/>
              </a:lnSpc>
            </a:pPr>
            <a:endParaRPr lang="en-US" altLang="zh-CN" sz="2000" dirty="0">
              <a:solidFill>
                <a:schemeClr val="bg1"/>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76200" y="1143000"/>
            <a:ext cx="8229600" cy="1143000"/>
          </a:xfrm>
        </p:spPr>
        <p:txBody>
          <a:bodyPr/>
          <a:lstStyle/>
          <a:p>
            <a:r>
              <a:rPr lang="en-US" altLang="zh-CN" sz="3200" b="1" dirty="0" smtClean="0">
                <a:solidFill>
                  <a:srgbClr val="CCFFFF"/>
                </a:solidFill>
                <a:latin typeface="Tahoma" panose="020B0604030504040204" pitchFamily="34" charset="0"/>
              </a:rPr>
              <a:t>Expert Panel Recommendations</a:t>
            </a:r>
            <a:br>
              <a:rPr lang="en-US" altLang="zh-CN" sz="3200" b="1" dirty="0" smtClean="0">
                <a:solidFill>
                  <a:srgbClr val="CCFFFF"/>
                </a:solidFill>
                <a:latin typeface="Tahoma" panose="020B0604030504040204" pitchFamily="34" charset="0"/>
              </a:rPr>
            </a:br>
            <a:r>
              <a:rPr lang="en-US" altLang="zh-CN" sz="3200" b="1" dirty="0" smtClean="0">
                <a:solidFill>
                  <a:srgbClr val="CCFFFF"/>
                </a:solidFill>
                <a:latin typeface="Tahoma" panose="020B0604030504040204" pitchFamily="34" charset="0"/>
              </a:rPr>
              <a:t>THE WAY FORWARD</a:t>
            </a:r>
            <a:endParaRPr lang="en-US" altLang="zh-CN" sz="3200" b="1" dirty="0">
              <a:solidFill>
                <a:srgbClr val="CCFFFF"/>
              </a:solidFill>
              <a:latin typeface="Tahoma" panose="020B0604030504040204" pitchFamily="34" charset="0"/>
            </a:endParaRPr>
          </a:p>
        </p:txBody>
      </p:sp>
      <p:sp>
        <p:nvSpPr>
          <p:cNvPr id="6147" name="Rectangle 3"/>
          <p:cNvSpPr>
            <a:spLocks noGrp="1" noChangeArrowheads="1"/>
          </p:cNvSpPr>
          <p:nvPr>
            <p:ph type="body" idx="1"/>
          </p:nvPr>
        </p:nvSpPr>
        <p:spPr>
          <a:xfrm>
            <a:off x="457200" y="2286000"/>
            <a:ext cx="7427913" cy="4781550"/>
          </a:xfrm>
        </p:spPr>
        <p:txBody>
          <a:bodyPr/>
          <a:lstStyle/>
          <a:p>
            <a:pPr marL="0" indent="0">
              <a:lnSpc>
                <a:spcPct val="80000"/>
              </a:lnSpc>
              <a:buNone/>
            </a:pPr>
            <a:endParaRPr lang="ru-RU" altLang="ko-KR" sz="2000" dirty="0">
              <a:solidFill>
                <a:schemeClr val="bg1"/>
              </a:solidFill>
              <a:latin typeface="Verdana" panose="020B0604030504040204" pitchFamily="34" charset="0"/>
              <a:ea typeface="굴림" panose="020B0600000101010101" pitchFamily="34" charset="-127"/>
            </a:endParaRPr>
          </a:p>
          <a:p>
            <a:pPr>
              <a:lnSpc>
                <a:spcPct val="80000"/>
              </a:lnSpc>
            </a:pPr>
            <a:r>
              <a:rPr lang="en-US" altLang="ko-KR" sz="1800" b="1" dirty="0" smtClean="0">
                <a:solidFill>
                  <a:schemeClr val="bg1"/>
                </a:solidFill>
                <a:latin typeface="Verdana" panose="020B0604030504040204" pitchFamily="34" charset="0"/>
                <a:ea typeface="굴림" panose="020B0600000101010101" pitchFamily="34" charset="-127"/>
              </a:rPr>
              <a:t>ADOPT A PLAN</a:t>
            </a:r>
            <a:r>
              <a:rPr lang="en-US" altLang="ko-KR" sz="1800" dirty="0" smtClean="0">
                <a:solidFill>
                  <a:schemeClr val="bg1"/>
                </a:solidFill>
                <a:latin typeface="Verdana" panose="020B0604030504040204" pitchFamily="34" charset="0"/>
                <a:ea typeface="굴림" panose="020B0600000101010101" pitchFamily="34" charset="-127"/>
              </a:rPr>
              <a:t>: Know your destination BEFORE you begin the journey to get there</a:t>
            </a:r>
          </a:p>
          <a:p>
            <a:pPr marL="0" indent="0">
              <a:lnSpc>
                <a:spcPct val="80000"/>
              </a:lnSpc>
              <a:buNone/>
            </a:pPr>
            <a:endParaRPr lang="en-US" altLang="ko-KR" sz="1800" dirty="0" smtClean="0">
              <a:solidFill>
                <a:schemeClr val="bg1"/>
              </a:solidFill>
              <a:latin typeface="Verdana" panose="020B0604030504040204" pitchFamily="34" charset="0"/>
              <a:ea typeface="굴림" panose="020B0600000101010101" pitchFamily="34" charset="-127"/>
            </a:endParaRPr>
          </a:p>
          <a:p>
            <a:pPr>
              <a:lnSpc>
                <a:spcPct val="80000"/>
              </a:lnSpc>
            </a:pPr>
            <a:r>
              <a:rPr lang="en-US" altLang="ko-KR" sz="1800" b="1" dirty="0" smtClean="0">
                <a:solidFill>
                  <a:schemeClr val="bg1"/>
                </a:solidFill>
                <a:latin typeface="Verdana" panose="020B0604030504040204" pitchFamily="34" charset="0"/>
                <a:ea typeface="굴림" panose="020B0600000101010101" pitchFamily="34" charset="-127"/>
              </a:rPr>
              <a:t>DETERMINE POLICIES</a:t>
            </a:r>
            <a:r>
              <a:rPr lang="en-US" altLang="ko-KR" sz="1800" dirty="0" smtClean="0">
                <a:solidFill>
                  <a:schemeClr val="bg1"/>
                </a:solidFill>
                <a:latin typeface="Verdana" panose="020B0604030504040204" pitchFamily="34" charset="0"/>
                <a:ea typeface="굴림" panose="020B0600000101010101" pitchFamily="34" charset="-127"/>
              </a:rPr>
              <a:t>: Make key decisions NOW – they will drive the costs of implementation</a:t>
            </a:r>
          </a:p>
          <a:p>
            <a:pPr marL="0" indent="0">
              <a:lnSpc>
                <a:spcPct val="80000"/>
              </a:lnSpc>
              <a:buNone/>
            </a:pPr>
            <a:endParaRPr lang="en-US" altLang="ko-KR" sz="1800" dirty="0" smtClean="0">
              <a:solidFill>
                <a:schemeClr val="bg1"/>
              </a:solidFill>
              <a:latin typeface="Verdana" panose="020B0604030504040204" pitchFamily="34" charset="0"/>
              <a:ea typeface="굴림" panose="020B0600000101010101" pitchFamily="34" charset="-127"/>
            </a:endParaRPr>
          </a:p>
          <a:p>
            <a:pPr>
              <a:lnSpc>
                <a:spcPct val="80000"/>
              </a:lnSpc>
            </a:pPr>
            <a:r>
              <a:rPr lang="en-US" altLang="ko-KR" sz="1800" b="1" dirty="0" smtClean="0">
                <a:solidFill>
                  <a:schemeClr val="bg1"/>
                </a:solidFill>
                <a:latin typeface="Verdana" panose="020B0604030504040204" pitchFamily="34" charset="0"/>
                <a:ea typeface="굴림" panose="020B0600000101010101" pitchFamily="34" charset="-127"/>
              </a:rPr>
              <a:t>LEARN TECHNOLOGY REQUIREMENTS</a:t>
            </a:r>
            <a:r>
              <a:rPr lang="en-US" altLang="ko-KR" sz="1800" dirty="0" smtClean="0">
                <a:solidFill>
                  <a:schemeClr val="bg1"/>
                </a:solidFill>
                <a:latin typeface="Verdana" panose="020B0604030504040204" pitchFamily="34" charset="0"/>
                <a:ea typeface="굴림" panose="020B0600000101010101" pitchFamily="34" charset="-127"/>
              </a:rPr>
              <a:t>: Obstacles and traps to overcome and avoid</a:t>
            </a:r>
          </a:p>
          <a:p>
            <a:pPr marL="0" indent="0">
              <a:lnSpc>
                <a:spcPct val="80000"/>
              </a:lnSpc>
              <a:buNone/>
            </a:pPr>
            <a:endParaRPr lang="en-US" altLang="ko-KR" sz="1800" dirty="0" smtClean="0">
              <a:solidFill>
                <a:schemeClr val="bg1"/>
              </a:solidFill>
              <a:latin typeface="Verdana" panose="020B0604030504040204" pitchFamily="34" charset="0"/>
              <a:ea typeface="굴림" panose="020B0600000101010101" pitchFamily="34" charset="-127"/>
            </a:endParaRPr>
          </a:p>
          <a:p>
            <a:pPr>
              <a:lnSpc>
                <a:spcPct val="80000"/>
              </a:lnSpc>
            </a:pPr>
            <a:r>
              <a:rPr lang="en-US" altLang="ko-KR" sz="1800" b="1" dirty="0" smtClean="0">
                <a:solidFill>
                  <a:schemeClr val="bg1"/>
                </a:solidFill>
                <a:latin typeface="Verdana" panose="020B0604030504040204" pitchFamily="34" charset="0"/>
                <a:ea typeface="굴림" panose="020B0600000101010101" pitchFamily="34" charset="-127"/>
              </a:rPr>
              <a:t>SECURE A BUDGET</a:t>
            </a:r>
            <a:r>
              <a:rPr lang="en-US" altLang="ko-KR" sz="1800" dirty="0" smtClean="0">
                <a:solidFill>
                  <a:schemeClr val="bg1"/>
                </a:solidFill>
                <a:latin typeface="Verdana" panose="020B0604030504040204" pitchFamily="34" charset="0"/>
                <a:ea typeface="굴림" panose="020B0600000101010101" pitchFamily="34" charset="-127"/>
              </a:rPr>
              <a:t>: Know what it will cost BEFORE you implement a program you cannot afford</a:t>
            </a:r>
          </a:p>
          <a:p>
            <a:pPr marL="0" indent="0">
              <a:lnSpc>
                <a:spcPct val="80000"/>
              </a:lnSpc>
              <a:buNone/>
            </a:pPr>
            <a:endParaRPr lang="en-US" altLang="ko-KR" sz="1800" dirty="0" smtClean="0">
              <a:solidFill>
                <a:schemeClr val="bg1"/>
              </a:solidFill>
              <a:latin typeface="Verdana" panose="020B0604030504040204" pitchFamily="34" charset="0"/>
              <a:ea typeface="굴림" panose="020B0600000101010101" pitchFamily="34" charset="-127"/>
            </a:endParaRPr>
          </a:p>
          <a:p>
            <a:pPr>
              <a:lnSpc>
                <a:spcPct val="80000"/>
              </a:lnSpc>
            </a:pPr>
            <a:r>
              <a:rPr lang="en-US" altLang="ko-KR" sz="1800" b="1" dirty="0" smtClean="0">
                <a:solidFill>
                  <a:schemeClr val="bg1"/>
                </a:solidFill>
                <a:latin typeface="Verdana" panose="020B0604030504040204" pitchFamily="34" charset="0"/>
                <a:ea typeface="굴림" panose="020B0600000101010101" pitchFamily="34" charset="-127"/>
              </a:rPr>
              <a:t>MAKE STATE/COUNTY/CITY WIDE DECISIONS</a:t>
            </a:r>
            <a:r>
              <a:rPr lang="en-US" altLang="ko-KR" sz="1800" dirty="0" smtClean="0">
                <a:solidFill>
                  <a:schemeClr val="bg1"/>
                </a:solidFill>
                <a:latin typeface="Verdana" panose="020B0604030504040204" pitchFamily="34" charset="0"/>
                <a:ea typeface="굴림" panose="020B0600000101010101" pitchFamily="34" charset="-127"/>
              </a:rPr>
              <a:t>: You cannot go it alone on this issue, only as part of a team</a:t>
            </a:r>
          </a:p>
          <a:p>
            <a:pPr>
              <a:lnSpc>
                <a:spcPct val="80000"/>
              </a:lnSpc>
            </a:pPr>
            <a:endParaRPr lang="en-US" altLang="ko-KR" sz="2000" dirty="0" smtClean="0">
              <a:solidFill>
                <a:schemeClr val="bg1"/>
              </a:solidFill>
              <a:latin typeface="Verdana" panose="020B0604030504040204" pitchFamily="34" charset="0"/>
              <a:ea typeface="굴림" panose="020B0600000101010101" pitchFamily="34" charset="-127"/>
            </a:endParaRPr>
          </a:p>
          <a:p>
            <a:pPr>
              <a:lnSpc>
                <a:spcPct val="80000"/>
              </a:lnSpc>
            </a:pPr>
            <a:endParaRPr lang="en-US" altLang="ko-KR" sz="2000" dirty="0">
              <a:solidFill>
                <a:schemeClr val="bg1"/>
              </a:solidFill>
              <a:latin typeface="Verdana" panose="020B0604030504040204" pitchFamily="34" charset="0"/>
              <a:ea typeface="굴림" panose="020B0600000101010101" pitchFamily="34" charset="-127"/>
            </a:endParaRPr>
          </a:p>
          <a:p>
            <a:pPr>
              <a:lnSpc>
                <a:spcPct val="80000"/>
              </a:lnSpc>
            </a:pPr>
            <a:endParaRPr lang="en-US" altLang="zh-CN" sz="2000" dirty="0">
              <a:solidFill>
                <a:schemeClr val="bg1"/>
              </a:solidFill>
            </a:endParaRPr>
          </a:p>
        </p:txBody>
      </p:sp>
    </p:spTree>
    <p:extLst>
      <p:ext uri="{BB962C8B-B14F-4D97-AF65-F5344CB8AC3E}">
        <p14:creationId xmlns:p14="http://schemas.microsoft.com/office/powerpoint/2010/main" val="68499371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76200" y="1143000"/>
            <a:ext cx="8229600" cy="1143000"/>
          </a:xfrm>
        </p:spPr>
        <p:txBody>
          <a:bodyPr/>
          <a:lstStyle/>
          <a:p>
            <a:r>
              <a:rPr lang="en-US" altLang="zh-CN" sz="3200" b="1" dirty="0" smtClean="0">
                <a:solidFill>
                  <a:srgbClr val="CCFFFF"/>
                </a:solidFill>
                <a:latin typeface="Tahoma" panose="020B0604030504040204" pitchFamily="34" charset="0"/>
              </a:rPr>
              <a:t>Expert Panel Recommendations</a:t>
            </a:r>
            <a:br>
              <a:rPr lang="en-US" altLang="zh-CN" sz="3200" b="1" dirty="0" smtClean="0">
                <a:solidFill>
                  <a:srgbClr val="CCFFFF"/>
                </a:solidFill>
                <a:latin typeface="Tahoma" panose="020B0604030504040204" pitchFamily="34" charset="0"/>
              </a:rPr>
            </a:br>
            <a:r>
              <a:rPr lang="en-US" altLang="zh-CN" sz="3200" b="1" dirty="0" smtClean="0">
                <a:solidFill>
                  <a:srgbClr val="CCFFFF"/>
                </a:solidFill>
                <a:latin typeface="Tahoma" panose="020B0604030504040204" pitchFamily="34" charset="0"/>
              </a:rPr>
              <a:t>THE WAY FORWARD</a:t>
            </a:r>
            <a:endParaRPr lang="en-US" altLang="zh-CN" sz="3200" b="1" dirty="0">
              <a:solidFill>
                <a:srgbClr val="CCFFFF"/>
              </a:solidFill>
              <a:latin typeface="Tahoma" panose="020B0604030504040204" pitchFamily="34" charset="0"/>
            </a:endParaRPr>
          </a:p>
        </p:txBody>
      </p:sp>
      <p:sp>
        <p:nvSpPr>
          <p:cNvPr id="6147" name="Rectangle 3"/>
          <p:cNvSpPr>
            <a:spLocks noGrp="1" noChangeArrowheads="1"/>
          </p:cNvSpPr>
          <p:nvPr>
            <p:ph type="body" idx="1"/>
          </p:nvPr>
        </p:nvSpPr>
        <p:spPr>
          <a:xfrm>
            <a:off x="457200" y="2286000"/>
            <a:ext cx="7427913" cy="4781550"/>
          </a:xfrm>
        </p:spPr>
        <p:txBody>
          <a:bodyPr/>
          <a:lstStyle/>
          <a:p>
            <a:pPr>
              <a:lnSpc>
                <a:spcPct val="80000"/>
              </a:lnSpc>
            </a:pPr>
            <a:r>
              <a:rPr lang="en-US" altLang="ko-KR" sz="1600" b="1" dirty="0" smtClean="0">
                <a:solidFill>
                  <a:schemeClr val="bg1"/>
                </a:solidFill>
                <a:latin typeface="Verdana" panose="020B0604030504040204" pitchFamily="34" charset="0"/>
                <a:ea typeface="굴림" panose="020B0600000101010101" pitchFamily="34" charset="-127"/>
              </a:rPr>
              <a:t>DO YOUR RESEARCH </a:t>
            </a:r>
          </a:p>
          <a:p>
            <a:pPr lvl="1">
              <a:lnSpc>
                <a:spcPct val="80000"/>
              </a:lnSpc>
            </a:pPr>
            <a:r>
              <a:rPr lang="en-US" altLang="ko-KR" sz="1600" dirty="0" smtClean="0">
                <a:solidFill>
                  <a:schemeClr val="bg1"/>
                </a:solidFill>
                <a:latin typeface="Verdana" panose="020B0604030504040204" pitchFamily="34" charset="0"/>
                <a:ea typeface="굴림" panose="020B0600000101010101" pitchFamily="34" charset="-127"/>
              </a:rPr>
              <a:t>Colleagues who are pioneers</a:t>
            </a:r>
          </a:p>
          <a:p>
            <a:pPr lvl="1">
              <a:lnSpc>
                <a:spcPct val="80000"/>
              </a:lnSpc>
            </a:pPr>
            <a:r>
              <a:rPr lang="en-US" altLang="ko-KR" sz="1600" dirty="0" smtClean="0">
                <a:solidFill>
                  <a:schemeClr val="bg1"/>
                </a:solidFill>
                <a:latin typeface="Verdana" panose="020B0604030504040204" pitchFamily="34" charset="0"/>
                <a:ea typeface="굴림" panose="020B0600000101010101" pitchFamily="34" charset="-127"/>
              </a:rPr>
              <a:t>Professional groups that will help you</a:t>
            </a:r>
          </a:p>
          <a:p>
            <a:pPr lvl="1">
              <a:lnSpc>
                <a:spcPct val="80000"/>
              </a:lnSpc>
            </a:pPr>
            <a:r>
              <a:rPr lang="en-US" altLang="ko-KR" sz="1600" dirty="0" smtClean="0">
                <a:solidFill>
                  <a:schemeClr val="bg1"/>
                </a:solidFill>
                <a:latin typeface="Verdana" panose="020B0604030504040204" pitchFamily="34" charset="0"/>
                <a:ea typeface="굴림" panose="020B0600000101010101" pitchFamily="34" charset="-127"/>
              </a:rPr>
              <a:t>Vendors alone cannot guide you</a:t>
            </a:r>
          </a:p>
          <a:p>
            <a:pPr marL="457200" lvl="1" indent="0">
              <a:lnSpc>
                <a:spcPct val="80000"/>
              </a:lnSpc>
              <a:buNone/>
            </a:pPr>
            <a:endParaRPr lang="en-US" altLang="ko-KR" sz="1600" dirty="0" smtClean="0">
              <a:solidFill>
                <a:schemeClr val="bg1"/>
              </a:solidFill>
              <a:latin typeface="Verdana" panose="020B0604030504040204" pitchFamily="34" charset="0"/>
              <a:ea typeface="굴림" panose="020B0600000101010101" pitchFamily="34" charset="-127"/>
            </a:endParaRPr>
          </a:p>
          <a:p>
            <a:pPr>
              <a:lnSpc>
                <a:spcPct val="80000"/>
              </a:lnSpc>
            </a:pPr>
            <a:r>
              <a:rPr lang="en-US" altLang="ko-KR" sz="1600" b="1" dirty="0" smtClean="0">
                <a:solidFill>
                  <a:schemeClr val="bg1"/>
                </a:solidFill>
                <a:latin typeface="Verdana" panose="020B0604030504040204" pitchFamily="34" charset="0"/>
                <a:ea typeface="굴림" panose="020B0600000101010101" pitchFamily="34" charset="-127"/>
              </a:rPr>
              <a:t>PROCEED WITH CAUTION </a:t>
            </a:r>
          </a:p>
          <a:p>
            <a:pPr lvl="1">
              <a:lnSpc>
                <a:spcPct val="80000"/>
              </a:lnSpc>
            </a:pPr>
            <a:r>
              <a:rPr lang="en-US" altLang="ko-KR" sz="1600" dirty="0" smtClean="0">
                <a:solidFill>
                  <a:schemeClr val="bg1"/>
                </a:solidFill>
                <a:latin typeface="Verdana" panose="020B0604030504040204" pitchFamily="34" charset="0"/>
                <a:ea typeface="굴림" panose="020B0600000101010101" pitchFamily="34" charset="-127"/>
              </a:rPr>
              <a:t>Consider a limited program at first and graduated rollouts</a:t>
            </a:r>
          </a:p>
          <a:p>
            <a:pPr marL="457200" lvl="1" indent="0">
              <a:lnSpc>
                <a:spcPct val="80000"/>
              </a:lnSpc>
              <a:buNone/>
            </a:pPr>
            <a:endParaRPr lang="en-US" altLang="ko-KR" sz="1600" dirty="0" smtClean="0">
              <a:solidFill>
                <a:schemeClr val="bg1"/>
              </a:solidFill>
              <a:latin typeface="Verdana" panose="020B0604030504040204" pitchFamily="34" charset="0"/>
              <a:ea typeface="굴림" panose="020B0600000101010101" pitchFamily="34" charset="-127"/>
            </a:endParaRPr>
          </a:p>
          <a:p>
            <a:pPr>
              <a:lnSpc>
                <a:spcPct val="80000"/>
              </a:lnSpc>
            </a:pPr>
            <a:r>
              <a:rPr lang="en-US" altLang="ko-KR" sz="1600" b="1" dirty="0" smtClean="0">
                <a:solidFill>
                  <a:schemeClr val="bg1"/>
                </a:solidFill>
                <a:latin typeface="Verdana" panose="020B0604030504040204" pitchFamily="34" charset="0"/>
                <a:ea typeface="굴림" panose="020B0600000101010101" pitchFamily="34" charset="-127"/>
              </a:rPr>
              <a:t>POLICIES ARE THE BASE FOR ALL OTHER ASPECTS </a:t>
            </a:r>
            <a:r>
              <a:rPr lang="en-US" altLang="ko-KR" sz="1600" dirty="0" smtClean="0">
                <a:solidFill>
                  <a:schemeClr val="bg1"/>
                </a:solidFill>
                <a:latin typeface="Verdana" panose="020B0604030504040204" pitchFamily="34" charset="0"/>
                <a:ea typeface="굴림" panose="020B0600000101010101" pitchFamily="34" charset="-127"/>
              </a:rPr>
              <a:t>(Must Come First)</a:t>
            </a:r>
          </a:p>
          <a:p>
            <a:pPr marL="0" indent="0">
              <a:lnSpc>
                <a:spcPct val="80000"/>
              </a:lnSpc>
              <a:buNone/>
            </a:pPr>
            <a:endParaRPr lang="en-US" altLang="ko-KR" sz="1600" dirty="0" smtClean="0">
              <a:solidFill>
                <a:schemeClr val="bg1"/>
              </a:solidFill>
              <a:latin typeface="Verdana" panose="020B0604030504040204" pitchFamily="34" charset="0"/>
              <a:ea typeface="굴림" panose="020B0600000101010101" pitchFamily="34" charset="-127"/>
            </a:endParaRPr>
          </a:p>
          <a:p>
            <a:pPr>
              <a:lnSpc>
                <a:spcPct val="80000"/>
              </a:lnSpc>
            </a:pPr>
            <a:r>
              <a:rPr lang="en-US" altLang="ko-KR" sz="1600" b="1" dirty="0" smtClean="0">
                <a:solidFill>
                  <a:schemeClr val="bg1"/>
                </a:solidFill>
                <a:latin typeface="Verdana" panose="020B0604030504040204" pitchFamily="34" charset="0"/>
                <a:ea typeface="굴림" panose="020B0600000101010101" pitchFamily="34" charset="-127"/>
              </a:rPr>
              <a:t>WORK WITH THE COURTS &amp; LEGISLATURE ON THE FRONT END</a:t>
            </a:r>
          </a:p>
          <a:p>
            <a:pPr marL="0" indent="0">
              <a:lnSpc>
                <a:spcPct val="80000"/>
              </a:lnSpc>
              <a:buNone/>
            </a:pPr>
            <a:endParaRPr lang="en-US" altLang="ko-KR" sz="1600" b="1" dirty="0" smtClean="0">
              <a:solidFill>
                <a:schemeClr val="bg1"/>
              </a:solidFill>
              <a:latin typeface="Verdana" panose="020B0604030504040204" pitchFamily="34" charset="0"/>
              <a:ea typeface="굴림" panose="020B0600000101010101" pitchFamily="34" charset="-127"/>
            </a:endParaRPr>
          </a:p>
          <a:p>
            <a:pPr>
              <a:lnSpc>
                <a:spcPct val="80000"/>
              </a:lnSpc>
            </a:pPr>
            <a:r>
              <a:rPr lang="en-US" altLang="ko-KR" sz="1600" b="1" dirty="0" smtClean="0">
                <a:solidFill>
                  <a:schemeClr val="bg1"/>
                </a:solidFill>
                <a:latin typeface="Verdana" panose="020B0604030504040204" pitchFamily="34" charset="0"/>
                <a:ea typeface="굴림" panose="020B0600000101010101" pitchFamily="34" charset="-127"/>
              </a:rPr>
              <a:t>BIGGEST HURDLES   </a:t>
            </a:r>
          </a:p>
          <a:p>
            <a:pPr lvl="1">
              <a:lnSpc>
                <a:spcPct val="80000"/>
              </a:lnSpc>
            </a:pPr>
            <a:r>
              <a:rPr lang="en-US" altLang="ko-KR" sz="1200" dirty="0" smtClean="0">
                <a:solidFill>
                  <a:schemeClr val="bg1"/>
                </a:solidFill>
                <a:latin typeface="Verdana" panose="020B0604030504040204" pitchFamily="34" charset="0"/>
                <a:ea typeface="굴림" panose="020B0600000101010101" pitchFamily="34" charset="-127"/>
              </a:rPr>
              <a:t>Cost </a:t>
            </a:r>
          </a:p>
          <a:p>
            <a:pPr lvl="1">
              <a:lnSpc>
                <a:spcPct val="80000"/>
              </a:lnSpc>
            </a:pPr>
            <a:r>
              <a:rPr lang="en-US" altLang="ko-KR" sz="1200" dirty="0" smtClean="0">
                <a:solidFill>
                  <a:schemeClr val="bg1"/>
                </a:solidFill>
                <a:latin typeface="Verdana" panose="020B0604030504040204" pitchFamily="34" charset="0"/>
                <a:ea typeface="굴림" panose="020B0600000101010101" pitchFamily="34" charset="-127"/>
              </a:rPr>
              <a:t>Storage – (Pre-plan or you will cripple your network)</a:t>
            </a:r>
          </a:p>
          <a:p>
            <a:pPr>
              <a:lnSpc>
                <a:spcPct val="80000"/>
              </a:lnSpc>
            </a:pPr>
            <a:endParaRPr lang="ru-RU" altLang="ko-KR" sz="2000" dirty="0">
              <a:solidFill>
                <a:schemeClr val="bg1"/>
              </a:solidFill>
              <a:latin typeface="Verdana" panose="020B0604030504040204" pitchFamily="34" charset="0"/>
              <a:ea typeface="굴림" panose="020B0600000101010101" pitchFamily="34" charset="-127"/>
            </a:endParaRPr>
          </a:p>
          <a:p>
            <a:pPr>
              <a:lnSpc>
                <a:spcPct val="80000"/>
              </a:lnSpc>
            </a:pPr>
            <a:endParaRPr lang="en-US" altLang="ko-KR" sz="2000" dirty="0">
              <a:solidFill>
                <a:schemeClr val="bg1"/>
              </a:solidFill>
              <a:latin typeface="Verdana" panose="020B0604030504040204" pitchFamily="34" charset="0"/>
              <a:ea typeface="굴림" panose="020B0600000101010101" pitchFamily="34" charset="-127"/>
            </a:endParaRPr>
          </a:p>
          <a:p>
            <a:pPr>
              <a:lnSpc>
                <a:spcPct val="80000"/>
              </a:lnSpc>
            </a:pPr>
            <a:endParaRPr lang="en-US" altLang="zh-CN" sz="2000" dirty="0">
              <a:solidFill>
                <a:schemeClr val="bg1"/>
              </a:solidFill>
            </a:endParaRPr>
          </a:p>
        </p:txBody>
      </p:sp>
    </p:spTree>
    <p:extLst>
      <p:ext uri="{BB962C8B-B14F-4D97-AF65-F5344CB8AC3E}">
        <p14:creationId xmlns:p14="http://schemas.microsoft.com/office/powerpoint/2010/main" val="419199365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133600"/>
            <a:ext cx="4273061" cy="1451568"/>
          </a:xfrm>
        </p:spPr>
        <p:txBody>
          <a:bodyPr>
            <a:noAutofit/>
          </a:bodyPr>
          <a:lstStyle/>
          <a:p>
            <a:r>
              <a:rPr lang="en-US" sz="3200" b="1" dirty="0" smtClean="0">
                <a:solidFill>
                  <a:srgbClr val="66CCFF"/>
                </a:solidFill>
              </a:rPr>
              <a:t>BEST Way to move forward - BJA TOOLKIT (PLAN)</a:t>
            </a:r>
            <a:endParaRPr lang="en-US" sz="3200" b="1" dirty="0">
              <a:solidFill>
                <a:srgbClr val="66CCFF"/>
              </a:solidFill>
            </a:endParaRPr>
          </a:p>
        </p:txBody>
      </p:sp>
      <p:pic>
        <p:nvPicPr>
          <p:cNvPr id="4" name="Picture 3"/>
          <p:cNvPicPr>
            <a:picLocks noChangeAspect="1"/>
          </p:cNvPicPr>
          <p:nvPr/>
        </p:nvPicPr>
        <p:blipFill>
          <a:blip r:embed="rId2"/>
          <a:stretch>
            <a:fillRect/>
          </a:stretch>
        </p:blipFill>
        <p:spPr>
          <a:xfrm>
            <a:off x="4298976" y="949926"/>
            <a:ext cx="4411766" cy="4920816"/>
          </a:xfrm>
          <a:prstGeom prst="rect">
            <a:avLst/>
          </a:prstGeom>
        </p:spPr>
      </p:pic>
    </p:spTree>
    <p:extLst>
      <p:ext uri="{BB962C8B-B14F-4D97-AF65-F5344CB8AC3E}">
        <p14:creationId xmlns:p14="http://schemas.microsoft.com/office/powerpoint/2010/main" val="130482948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485503" y="1007272"/>
            <a:ext cx="4352184" cy="4808127"/>
          </a:xfrm>
          <a:prstGeom prst="rect">
            <a:avLst/>
          </a:prstGeom>
        </p:spPr>
      </p:pic>
      <p:sp>
        <p:nvSpPr>
          <p:cNvPr id="5" name="Title 1"/>
          <p:cNvSpPr txBox="1">
            <a:spLocks/>
          </p:cNvSpPr>
          <p:nvPr/>
        </p:nvSpPr>
        <p:spPr bwMode="auto">
          <a:xfrm>
            <a:off x="0" y="2514600"/>
            <a:ext cx="4273061" cy="1451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Autofit/>
          </a:bodyPr>
          <a:lstStyle>
            <a:lvl1pPr algn="ctr" rtl="0" eaLnBrk="1" fontAlgn="base" hangingPunct="1">
              <a:spcBef>
                <a:spcPct val="0"/>
              </a:spcBef>
              <a:spcAft>
                <a:spcPct val="0"/>
              </a:spcAft>
              <a:defRPr sz="4400" kern="12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r>
              <a:rPr lang="en-US" sz="3200" b="1" smtClean="0">
                <a:solidFill>
                  <a:srgbClr val="66CCFF"/>
                </a:solidFill>
              </a:rPr>
              <a:t>BEST Way to move forward - BJA TOOLKIT (PLAN)</a:t>
            </a:r>
            <a:endParaRPr lang="en-US" sz="3200" b="1" dirty="0">
              <a:solidFill>
                <a:srgbClr val="66CCFF"/>
              </a:solidFill>
            </a:endParaRPr>
          </a:p>
        </p:txBody>
      </p:sp>
    </p:spTree>
    <p:extLst>
      <p:ext uri="{BB962C8B-B14F-4D97-AF65-F5344CB8AC3E}">
        <p14:creationId xmlns:p14="http://schemas.microsoft.com/office/powerpoint/2010/main" val="329062579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536412" y="986995"/>
            <a:ext cx="4284534" cy="4856206"/>
          </a:xfrm>
          <a:prstGeom prst="rect">
            <a:avLst/>
          </a:prstGeom>
        </p:spPr>
      </p:pic>
      <p:sp>
        <p:nvSpPr>
          <p:cNvPr id="5" name="Title 1"/>
          <p:cNvSpPr>
            <a:spLocks noGrp="1"/>
          </p:cNvSpPr>
          <p:nvPr>
            <p:ph type="title"/>
          </p:nvPr>
        </p:nvSpPr>
        <p:spPr>
          <a:xfrm>
            <a:off x="0" y="2133600"/>
            <a:ext cx="4273061" cy="1451568"/>
          </a:xfrm>
        </p:spPr>
        <p:txBody>
          <a:bodyPr>
            <a:noAutofit/>
          </a:bodyPr>
          <a:lstStyle/>
          <a:p>
            <a:r>
              <a:rPr lang="en-US" sz="3200" b="1" dirty="0" smtClean="0">
                <a:solidFill>
                  <a:srgbClr val="66CCFF"/>
                </a:solidFill>
              </a:rPr>
              <a:t>BEST Way to move forward - BJA TOOLKIT (PLAN)</a:t>
            </a:r>
            <a:endParaRPr lang="en-US" sz="3200" b="1" dirty="0">
              <a:solidFill>
                <a:srgbClr val="66CCFF"/>
              </a:solidFill>
            </a:endParaRPr>
          </a:p>
        </p:txBody>
      </p:sp>
    </p:spTree>
    <p:extLst>
      <p:ext uri="{BB962C8B-B14F-4D97-AF65-F5344CB8AC3E}">
        <p14:creationId xmlns:p14="http://schemas.microsoft.com/office/powerpoint/2010/main" val="109459695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209" y="1155301"/>
            <a:ext cx="7429499" cy="1108928"/>
          </a:xfrm>
        </p:spPr>
        <p:txBody>
          <a:bodyPr/>
          <a:lstStyle/>
          <a:p>
            <a:r>
              <a:rPr lang="en-US" b="1" dirty="0" smtClean="0">
                <a:solidFill>
                  <a:srgbClr val="66CCFF"/>
                </a:solidFill>
              </a:rPr>
              <a:t>BWC Resource Experts</a:t>
            </a:r>
            <a:endParaRPr lang="en-US" b="1" dirty="0">
              <a:solidFill>
                <a:srgbClr val="66CCFF"/>
              </a:solidFill>
            </a:endParaRPr>
          </a:p>
        </p:txBody>
      </p:sp>
      <p:sp>
        <p:nvSpPr>
          <p:cNvPr id="3" name="Content Placeholder 2"/>
          <p:cNvSpPr>
            <a:spLocks noGrp="1"/>
          </p:cNvSpPr>
          <p:nvPr>
            <p:ph idx="1"/>
          </p:nvPr>
        </p:nvSpPr>
        <p:spPr>
          <a:xfrm>
            <a:off x="203433" y="2453770"/>
            <a:ext cx="6273567" cy="3169547"/>
          </a:xfrm>
        </p:spPr>
        <p:txBody>
          <a:bodyPr>
            <a:normAutofit fontScale="62500" lnSpcReduction="20000"/>
          </a:bodyPr>
          <a:lstStyle/>
          <a:p>
            <a:r>
              <a:rPr lang="en-US" dirty="0" smtClean="0">
                <a:solidFill>
                  <a:schemeClr val="bg1"/>
                </a:solidFill>
              </a:rPr>
              <a:t>Sergeant Danny Gomez- LAPD</a:t>
            </a:r>
          </a:p>
          <a:p>
            <a:r>
              <a:rPr lang="en-US" dirty="0" smtClean="0">
                <a:solidFill>
                  <a:schemeClr val="bg1"/>
                </a:solidFill>
              </a:rPr>
              <a:t>Paul </a:t>
            </a:r>
            <a:r>
              <a:rPr lang="en-US" dirty="0" err="1" smtClean="0">
                <a:solidFill>
                  <a:schemeClr val="bg1"/>
                </a:solidFill>
              </a:rPr>
              <a:t>Rosenzweig</a:t>
            </a:r>
            <a:r>
              <a:rPr lang="en-US" dirty="0" smtClean="0">
                <a:solidFill>
                  <a:schemeClr val="bg1"/>
                </a:solidFill>
              </a:rPr>
              <a:t> – Senior Advisor, Chertoff Group</a:t>
            </a:r>
          </a:p>
          <a:p>
            <a:r>
              <a:rPr lang="en-US" dirty="0" smtClean="0">
                <a:solidFill>
                  <a:schemeClr val="bg1"/>
                </a:solidFill>
              </a:rPr>
              <a:t>Major Stephen Willis – Charlotte-Mecklenburg PD</a:t>
            </a:r>
          </a:p>
          <a:p>
            <a:r>
              <a:rPr lang="en-US" dirty="0" smtClean="0">
                <a:solidFill>
                  <a:schemeClr val="bg1"/>
                </a:solidFill>
              </a:rPr>
              <a:t>Deputy Chief Eddie Reyes – Alexandria (VA) PD</a:t>
            </a:r>
          </a:p>
          <a:p>
            <a:r>
              <a:rPr lang="en-US" dirty="0" smtClean="0">
                <a:solidFill>
                  <a:schemeClr val="bg1"/>
                </a:solidFill>
              </a:rPr>
              <a:t>Corey Stoughton – Senior Counsel, Civil Rights Division, USDOJ</a:t>
            </a:r>
          </a:p>
          <a:p>
            <a:r>
              <a:rPr lang="en-US" dirty="0" smtClean="0">
                <a:solidFill>
                  <a:schemeClr val="bg1"/>
                </a:solidFill>
              </a:rPr>
              <a:t>Jay Stanley – Senior Policy Analyst, ACLU</a:t>
            </a:r>
          </a:p>
          <a:p>
            <a:r>
              <a:rPr lang="en-US" dirty="0" smtClean="0">
                <a:solidFill>
                  <a:schemeClr val="bg1"/>
                </a:solidFill>
              </a:rPr>
              <a:t>Sharon Woo – Asst. District Attorney, City &amp; County of San Francisco</a:t>
            </a:r>
          </a:p>
          <a:p>
            <a:endParaRPr lang="en-US" dirty="0" smtClean="0"/>
          </a:p>
          <a:p>
            <a:endParaRPr lang="en-US" dirty="0"/>
          </a:p>
        </p:txBody>
      </p:sp>
      <p:pic>
        <p:nvPicPr>
          <p:cNvPr id="4" name="Picture 3"/>
          <p:cNvPicPr>
            <a:picLocks noChangeAspect="1"/>
          </p:cNvPicPr>
          <p:nvPr/>
        </p:nvPicPr>
        <p:blipFill>
          <a:blip r:embed="rId2"/>
          <a:stretch>
            <a:fillRect/>
          </a:stretch>
        </p:blipFill>
        <p:spPr>
          <a:xfrm>
            <a:off x="6629400" y="2286000"/>
            <a:ext cx="2046011" cy="2670944"/>
          </a:xfrm>
          <a:prstGeom prst="rect">
            <a:avLst/>
          </a:prstGeom>
        </p:spPr>
      </p:pic>
    </p:spTree>
    <p:extLst>
      <p:ext uri="{BB962C8B-B14F-4D97-AF65-F5344CB8AC3E}">
        <p14:creationId xmlns:p14="http://schemas.microsoft.com/office/powerpoint/2010/main" val="98293637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685800" y="3200400"/>
            <a:ext cx="8229600" cy="1143000"/>
          </a:xfrm>
        </p:spPr>
        <p:txBody>
          <a:bodyPr/>
          <a:lstStyle/>
          <a:p>
            <a:r>
              <a:rPr lang="en-US" altLang="zh-CN" sz="6000" b="1" dirty="0" smtClean="0">
                <a:solidFill>
                  <a:srgbClr val="CCFFFF"/>
                </a:solidFill>
                <a:latin typeface="Tahoma" panose="020B0604030504040204" pitchFamily="34" charset="0"/>
              </a:rPr>
              <a:t>QUESTIONS ?</a:t>
            </a:r>
            <a:endParaRPr lang="en-US" altLang="zh-CN" sz="6000" b="1" dirty="0">
              <a:solidFill>
                <a:srgbClr val="CCFFFF"/>
              </a:solidFill>
              <a:latin typeface="Tahoma" panose="020B0604030504040204" pitchFamily="34" charset="0"/>
            </a:endParaRPr>
          </a:p>
        </p:txBody>
      </p:sp>
      <p:sp>
        <p:nvSpPr>
          <p:cNvPr id="6147" name="Rectangle 3"/>
          <p:cNvSpPr>
            <a:spLocks noGrp="1" noChangeArrowheads="1"/>
          </p:cNvSpPr>
          <p:nvPr>
            <p:ph type="body" idx="1"/>
          </p:nvPr>
        </p:nvSpPr>
        <p:spPr>
          <a:xfrm>
            <a:off x="457200" y="2286000"/>
            <a:ext cx="7427913" cy="4781550"/>
          </a:xfrm>
        </p:spPr>
        <p:txBody>
          <a:bodyPr/>
          <a:lstStyle/>
          <a:p>
            <a:pPr marL="0" indent="0">
              <a:lnSpc>
                <a:spcPct val="80000"/>
              </a:lnSpc>
              <a:buNone/>
            </a:pPr>
            <a:endParaRPr lang="ru-RU" altLang="ko-KR" sz="2000" dirty="0">
              <a:solidFill>
                <a:schemeClr val="bg1"/>
              </a:solidFill>
              <a:latin typeface="Verdana" panose="020B0604030504040204" pitchFamily="34" charset="0"/>
              <a:ea typeface="굴림" panose="020B0600000101010101" pitchFamily="34" charset="-127"/>
            </a:endParaRPr>
          </a:p>
          <a:p>
            <a:pPr>
              <a:lnSpc>
                <a:spcPct val="80000"/>
              </a:lnSpc>
            </a:pPr>
            <a:endParaRPr lang="en-US" altLang="ko-KR" sz="2000" dirty="0">
              <a:solidFill>
                <a:schemeClr val="bg1"/>
              </a:solidFill>
              <a:latin typeface="Verdana" panose="020B0604030504040204" pitchFamily="34" charset="0"/>
              <a:ea typeface="굴림" panose="020B0600000101010101" pitchFamily="34" charset="-127"/>
            </a:endParaRPr>
          </a:p>
          <a:p>
            <a:pPr>
              <a:lnSpc>
                <a:spcPct val="80000"/>
              </a:lnSpc>
            </a:pPr>
            <a:endParaRPr lang="en-US" altLang="zh-CN" sz="2000" dirty="0">
              <a:solidFill>
                <a:schemeClr val="bg1"/>
              </a:solidFill>
            </a:endParaRPr>
          </a:p>
        </p:txBody>
      </p:sp>
    </p:spTree>
    <p:extLst>
      <p:ext uri="{BB962C8B-B14F-4D97-AF65-F5344CB8AC3E}">
        <p14:creationId xmlns:p14="http://schemas.microsoft.com/office/powerpoint/2010/main" val="17952090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type="body" idx="1"/>
          </p:nvPr>
        </p:nvSpPr>
        <p:spPr>
          <a:xfrm>
            <a:off x="228600" y="1524000"/>
            <a:ext cx="7427913" cy="4781550"/>
          </a:xfrm>
        </p:spPr>
        <p:txBody>
          <a:bodyPr/>
          <a:lstStyle/>
          <a:p>
            <a:pPr marL="0" indent="0">
              <a:lnSpc>
                <a:spcPct val="80000"/>
              </a:lnSpc>
              <a:buNone/>
            </a:pPr>
            <a:r>
              <a:rPr lang="en-US" altLang="ko-KR" sz="1800" dirty="0" smtClean="0">
                <a:solidFill>
                  <a:schemeClr val="bg1"/>
                </a:solidFill>
                <a:latin typeface="Verdana" panose="020B0604030504040204" pitchFamily="34" charset="0"/>
                <a:ea typeface="굴림" panose="020B0600000101010101" pitchFamily="34" charset="-127"/>
              </a:rPr>
              <a:t>The deployment of body-worn cameras is part of a larger shift in law enforcement community relations. In an effort to enhance transparency of operations and to ensure accountability, agencies are adopting body-worn cameras to document police/citizen interactions. Research suggests that body-worn cameras have a positive influence on the behavior of both officers and citizens, reducing the number of instances where officers use force, as well as the number of complaints that citizens file. Body-worn cameras, however, are only a tool to support more strategic changes in the nature of policing, including broader community engagement and training in critical incident de-escalation.</a:t>
            </a:r>
          </a:p>
          <a:p>
            <a:pPr>
              <a:lnSpc>
                <a:spcPct val="80000"/>
              </a:lnSpc>
            </a:pPr>
            <a:endParaRPr lang="en-US" altLang="zh-CN" sz="2000" dirty="0">
              <a:solidFill>
                <a:schemeClr val="bg1"/>
              </a:solidFill>
            </a:endParaRPr>
          </a:p>
        </p:txBody>
      </p:sp>
      <p:sp>
        <p:nvSpPr>
          <p:cNvPr id="6" name="Rectangle 5"/>
          <p:cNvSpPr/>
          <p:nvPr/>
        </p:nvSpPr>
        <p:spPr>
          <a:xfrm>
            <a:off x="0" y="4648200"/>
            <a:ext cx="6096000" cy="923330"/>
          </a:xfrm>
          <a:prstGeom prst="rect">
            <a:avLst/>
          </a:prstGeom>
        </p:spPr>
        <p:txBody>
          <a:bodyPr>
            <a:spAutoFit/>
          </a:bodyPr>
          <a:lstStyle/>
          <a:p>
            <a:pPr algn="ctr" defTabSz="457200" fontAlgn="auto">
              <a:spcBef>
                <a:spcPts val="0"/>
              </a:spcBef>
              <a:spcAft>
                <a:spcPts val="0"/>
              </a:spcAft>
            </a:pPr>
            <a:r>
              <a:rPr lang="en-US" b="1" i="1" dirty="0">
                <a:solidFill>
                  <a:prstClr val="white"/>
                </a:solidFill>
                <a:latin typeface="Tw Cen MT" panose="020B0602020104020603"/>
                <a:ea typeface="+mn-ea"/>
              </a:rPr>
              <a:t>“Body Worn </a:t>
            </a:r>
            <a:r>
              <a:rPr lang="en-US" b="1" i="1" dirty="0" smtClean="0">
                <a:solidFill>
                  <a:prstClr val="white"/>
                </a:solidFill>
                <a:latin typeface="Tw Cen MT" panose="020B0602020104020603"/>
                <a:ea typeface="+mn-ea"/>
              </a:rPr>
              <a:t>Cameras </a:t>
            </a:r>
            <a:r>
              <a:rPr lang="en-US" b="1" i="1" dirty="0">
                <a:solidFill>
                  <a:prstClr val="white"/>
                </a:solidFill>
                <a:latin typeface="Tw Cen MT" panose="020B0602020104020603"/>
                <a:ea typeface="+mn-ea"/>
              </a:rPr>
              <a:t>– Will not solve Police/Community trust issues by themselves and if not implemented and managed correctly, will only serve to escalate a pre-existing problem.”</a:t>
            </a:r>
          </a:p>
        </p:txBody>
      </p:sp>
      <p:pic>
        <p:nvPicPr>
          <p:cNvPr id="2" name="Picture 1"/>
          <p:cNvPicPr>
            <a:picLocks noChangeAspect="1"/>
          </p:cNvPicPr>
          <p:nvPr/>
        </p:nvPicPr>
        <p:blipFill>
          <a:blip r:embed="rId2"/>
          <a:stretch>
            <a:fillRect/>
          </a:stretch>
        </p:blipFill>
        <p:spPr>
          <a:xfrm>
            <a:off x="6117771" y="4221090"/>
            <a:ext cx="2758959" cy="206922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762000" y="1143000"/>
            <a:ext cx="8229600" cy="1143000"/>
          </a:xfrm>
        </p:spPr>
        <p:txBody>
          <a:bodyPr/>
          <a:lstStyle/>
          <a:p>
            <a:r>
              <a:rPr lang="en-US" altLang="zh-CN" sz="3200" b="1" dirty="0" smtClean="0">
                <a:solidFill>
                  <a:srgbClr val="CCFFFF"/>
                </a:solidFill>
                <a:latin typeface="Tahoma" panose="020B0604030504040204" pitchFamily="34" charset="0"/>
              </a:rPr>
              <a:t>BWC Program Critical Issues</a:t>
            </a:r>
            <a:endParaRPr lang="en-US" altLang="zh-CN" sz="3200" b="1" dirty="0">
              <a:solidFill>
                <a:srgbClr val="CCFFFF"/>
              </a:solidFill>
              <a:latin typeface="Tahoma" panose="020B0604030504040204" pitchFamily="34" charset="0"/>
            </a:endParaRPr>
          </a:p>
        </p:txBody>
      </p:sp>
      <p:sp>
        <p:nvSpPr>
          <p:cNvPr id="6147" name="Rectangle 3"/>
          <p:cNvSpPr>
            <a:spLocks noGrp="1" noChangeArrowheads="1"/>
          </p:cNvSpPr>
          <p:nvPr>
            <p:ph type="body" idx="1"/>
          </p:nvPr>
        </p:nvSpPr>
        <p:spPr>
          <a:xfrm>
            <a:off x="135481" y="2514600"/>
            <a:ext cx="5427119" cy="4781550"/>
          </a:xfrm>
        </p:spPr>
        <p:txBody>
          <a:bodyPr/>
          <a:lstStyle/>
          <a:p>
            <a:pPr>
              <a:lnSpc>
                <a:spcPct val="80000"/>
              </a:lnSpc>
            </a:pPr>
            <a:r>
              <a:rPr lang="en-US" altLang="zh-CN" sz="2000" dirty="0" smtClean="0">
                <a:solidFill>
                  <a:schemeClr val="bg1"/>
                </a:solidFill>
              </a:rPr>
              <a:t>COSTS – (Equipment, Training, Storage, Additional Staffing)</a:t>
            </a:r>
          </a:p>
          <a:p>
            <a:pPr marL="0" indent="0">
              <a:lnSpc>
                <a:spcPct val="80000"/>
              </a:lnSpc>
              <a:buNone/>
            </a:pPr>
            <a:endParaRPr lang="en-US" altLang="zh-CN" sz="2000" dirty="0" smtClean="0">
              <a:solidFill>
                <a:schemeClr val="bg1"/>
              </a:solidFill>
            </a:endParaRPr>
          </a:p>
          <a:p>
            <a:pPr>
              <a:lnSpc>
                <a:spcPct val="80000"/>
              </a:lnSpc>
            </a:pPr>
            <a:r>
              <a:rPr lang="en-US" altLang="zh-CN" sz="2000" dirty="0" smtClean="0">
                <a:solidFill>
                  <a:schemeClr val="bg1"/>
                </a:solidFill>
              </a:rPr>
              <a:t>IMPACT ON COURTS (Used for Compliance or Evidence)</a:t>
            </a:r>
          </a:p>
          <a:p>
            <a:pPr marL="0" indent="0">
              <a:lnSpc>
                <a:spcPct val="80000"/>
              </a:lnSpc>
              <a:buNone/>
            </a:pPr>
            <a:endParaRPr lang="en-US" altLang="zh-CN" sz="2000" dirty="0" smtClean="0">
              <a:solidFill>
                <a:schemeClr val="bg1"/>
              </a:solidFill>
            </a:endParaRPr>
          </a:p>
          <a:p>
            <a:pPr>
              <a:lnSpc>
                <a:spcPct val="80000"/>
              </a:lnSpc>
            </a:pPr>
            <a:r>
              <a:rPr lang="en-US" altLang="zh-CN" sz="2000" dirty="0" smtClean="0">
                <a:solidFill>
                  <a:schemeClr val="bg1"/>
                </a:solidFill>
              </a:rPr>
              <a:t>PRIVACY IMPLICATIONS – (Who, Where, When, and How to be used)</a:t>
            </a:r>
          </a:p>
          <a:p>
            <a:pPr marL="0" indent="0">
              <a:lnSpc>
                <a:spcPct val="80000"/>
              </a:lnSpc>
              <a:buNone/>
            </a:pPr>
            <a:endParaRPr lang="en-US" altLang="zh-CN" sz="2000" dirty="0" smtClean="0">
              <a:solidFill>
                <a:schemeClr val="bg1"/>
              </a:solidFill>
            </a:endParaRPr>
          </a:p>
          <a:p>
            <a:pPr>
              <a:lnSpc>
                <a:spcPct val="80000"/>
              </a:lnSpc>
            </a:pPr>
            <a:r>
              <a:rPr lang="en-US" altLang="zh-CN" sz="2000" dirty="0" smtClean="0">
                <a:solidFill>
                  <a:schemeClr val="bg1"/>
                </a:solidFill>
              </a:rPr>
              <a:t>TECHINCAL ISSUES WITH EQUIPMENT (Bandwidth Requirements, Storage, Servers)</a:t>
            </a:r>
          </a:p>
          <a:p>
            <a:pPr>
              <a:lnSpc>
                <a:spcPct val="80000"/>
              </a:lnSpc>
            </a:pPr>
            <a:endParaRPr lang="en-US" altLang="zh-CN" sz="2000" dirty="0">
              <a:solidFill>
                <a:schemeClr val="bg1"/>
              </a:solidFill>
            </a:endParaRPr>
          </a:p>
        </p:txBody>
      </p:sp>
      <p:pic>
        <p:nvPicPr>
          <p:cNvPr id="2" name="Picture 1"/>
          <p:cNvPicPr>
            <a:picLocks noChangeAspect="1"/>
          </p:cNvPicPr>
          <p:nvPr/>
        </p:nvPicPr>
        <p:blipFill>
          <a:blip r:embed="rId2"/>
          <a:stretch>
            <a:fillRect/>
          </a:stretch>
        </p:blipFill>
        <p:spPr>
          <a:xfrm>
            <a:off x="5486400" y="2590800"/>
            <a:ext cx="3502553" cy="1704975"/>
          </a:xfrm>
          <a:prstGeom prst="rect">
            <a:avLst/>
          </a:prstGeom>
        </p:spPr>
      </p:pic>
    </p:spTree>
    <p:extLst>
      <p:ext uri="{BB962C8B-B14F-4D97-AF65-F5344CB8AC3E}">
        <p14:creationId xmlns:p14="http://schemas.microsoft.com/office/powerpoint/2010/main" val="36546052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381000" y="1266879"/>
            <a:ext cx="8229600" cy="1143000"/>
          </a:xfrm>
        </p:spPr>
        <p:txBody>
          <a:bodyPr/>
          <a:lstStyle/>
          <a:p>
            <a:r>
              <a:rPr lang="en-US" altLang="zh-CN" sz="3200" b="1" dirty="0" smtClean="0">
                <a:solidFill>
                  <a:srgbClr val="CCFFFF"/>
                </a:solidFill>
                <a:latin typeface="Tahoma" panose="020B0604030504040204" pitchFamily="34" charset="0"/>
              </a:rPr>
              <a:t>Major Cities’ Chiefs &amp; Major County Sheriffs’ National Survey  (OVERVIEW)</a:t>
            </a:r>
            <a:endParaRPr lang="en-US" altLang="zh-CN" sz="3200" b="1" dirty="0">
              <a:solidFill>
                <a:srgbClr val="CCFFFF"/>
              </a:solidFill>
              <a:latin typeface="Tahoma" panose="020B0604030504040204" pitchFamily="34" charset="0"/>
            </a:endParaRPr>
          </a:p>
        </p:txBody>
      </p:sp>
      <p:sp>
        <p:nvSpPr>
          <p:cNvPr id="6147" name="Rectangle 3"/>
          <p:cNvSpPr>
            <a:spLocks noGrp="1" noChangeArrowheads="1"/>
          </p:cNvSpPr>
          <p:nvPr>
            <p:ph type="body" idx="1"/>
          </p:nvPr>
        </p:nvSpPr>
        <p:spPr>
          <a:xfrm>
            <a:off x="381000" y="2514600"/>
            <a:ext cx="7427913" cy="4781550"/>
          </a:xfrm>
        </p:spPr>
        <p:txBody>
          <a:bodyPr/>
          <a:lstStyle/>
          <a:p>
            <a:pPr>
              <a:lnSpc>
                <a:spcPct val="80000"/>
              </a:lnSpc>
            </a:pPr>
            <a:endParaRPr lang="en-US" altLang="ko-KR" sz="2000" dirty="0">
              <a:solidFill>
                <a:schemeClr val="bg1"/>
              </a:solidFill>
              <a:latin typeface="Verdana" panose="020B0604030504040204" pitchFamily="34" charset="0"/>
              <a:ea typeface="굴림" panose="020B0600000101010101" pitchFamily="34" charset="-127"/>
            </a:endParaRPr>
          </a:p>
          <a:p>
            <a:pPr>
              <a:lnSpc>
                <a:spcPct val="80000"/>
              </a:lnSpc>
            </a:pPr>
            <a:r>
              <a:rPr lang="en-US" altLang="zh-CN" sz="2000" dirty="0" smtClean="0">
                <a:solidFill>
                  <a:schemeClr val="bg1"/>
                </a:solidFill>
              </a:rPr>
              <a:t>Current Status of BWC Program</a:t>
            </a:r>
          </a:p>
          <a:p>
            <a:pPr>
              <a:lnSpc>
                <a:spcPct val="80000"/>
              </a:lnSpc>
            </a:pPr>
            <a:r>
              <a:rPr lang="en-US" altLang="zh-CN" sz="2000" dirty="0" smtClean="0">
                <a:solidFill>
                  <a:schemeClr val="bg1"/>
                </a:solidFill>
              </a:rPr>
              <a:t>Fully Operational 		18.2%</a:t>
            </a:r>
          </a:p>
          <a:p>
            <a:pPr>
              <a:lnSpc>
                <a:spcPct val="80000"/>
              </a:lnSpc>
            </a:pPr>
            <a:r>
              <a:rPr lang="en-US" altLang="zh-CN" sz="2000" dirty="0" smtClean="0">
                <a:solidFill>
                  <a:schemeClr val="bg1"/>
                </a:solidFill>
              </a:rPr>
              <a:t>Committed to Program   	77.3%</a:t>
            </a:r>
          </a:p>
          <a:p>
            <a:pPr>
              <a:lnSpc>
                <a:spcPct val="80000"/>
              </a:lnSpc>
            </a:pPr>
            <a:r>
              <a:rPr lang="en-US" altLang="zh-CN" sz="2000" dirty="0" smtClean="0">
                <a:solidFill>
                  <a:schemeClr val="bg1"/>
                </a:solidFill>
              </a:rPr>
              <a:t>No Intention to Implement	4.5%</a:t>
            </a:r>
          </a:p>
          <a:p>
            <a:pPr marL="0" indent="0">
              <a:lnSpc>
                <a:spcPct val="80000"/>
              </a:lnSpc>
              <a:buNone/>
            </a:pPr>
            <a:r>
              <a:rPr lang="en-US" altLang="zh-CN" sz="2000" dirty="0">
                <a:solidFill>
                  <a:schemeClr val="bg1"/>
                </a:solidFill>
              </a:rPr>
              <a:t> </a:t>
            </a:r>
            <a:r>
              <a:rPr lang="en-US" altLang="zh-CN" sz="2000" dirty="0" smtClean="0">
                <a:solidFill>
                  <a:schemeClr val="bg1"/>
                </a:solidFill>
              </a:rPr>
              <a:t>   (</a:t>
            </a:r>
            <a:r>
              <a:rPr lang="en-US" altLang="zh-CN" sz="1400" dirty="0" smtClean="0">
                <a:solidFill>
                  <a:schemeClr val="bg1"/>
                </a:solidFill>
              </a:rPr>
              <a:t>Most “no intention” agencies advised they could not afford a program)	</a:t>
            </a:r>
          </a:p>
          <a:p>
            <a:pPr>
              <a:lnSpc>
                <a:spcPct val="80000"/>
              </a:lnSpc>
            </a:pPr>
            <a:endParaRPr lang="en-US" altLang="zh-CN" sz="1400" dirty="0" smtClean="0">
              <a:solidFill>
                <a:schemeClr val="bg1"/>
              </a:solidFill>
            </a:endParaRPr>
          </a:p>
          <a:p>
            <a:pPr>
              <a:lnSpc>
                <a:spcPct val="80000"/>
              </a:lnSpc>
            </a:pPr>
            <a:endParaRPr lang="en-US" altLang="zh-CN" sz="2000" dirty="0">
              <a:solidFill>
                <a:schemeClr val="bg1"/>
              </a:solidFill>
            </a:endParaRPr>
          </a:p>
        </p:txBody>
      </p:sp>
      <p:pic>
        <p:nvPicPr>
          <p:cNvPr id="2" name="Picture 1"/>
          <p:cNvPicPr>
            <a:picLocks noChangeAspect="1"/>
          </p:cNvPicPr>
          <p:nvPr/>
        </p:nvPicPr>
        <p:blipFill>
          <a:blip r:embed="rId2"/>
          <a:stretch>
            <a:fillRect/>
          </a:stretch>
        </p:blipFill>
        <p:spPr>
          <a:xfrm>
            <a:off x="5181600" y="4495800"/>
            <a:ext cx="3340824" cy="2124129"/>
          </a:xfrm>
          <a:prstGeom prst="rect">
            <a:avLst/>
          </a:prstGeom>
        </p:spPr>
      </p:pic>
    </p:spTree>
    <p:extLst>
      <p:ext uri="{BB962C8B-B14F-4D97-AF65-F5344CB8AC3E}">
        <p14:creationId xmlns:p14="http://schemas.microsoft.com/office/powerpoint/2010/main" val="23257451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1087483"/>
            <a:ext cx="8229600" cy="609600"/>
          </a:xfrm>
        </p:spPr>
        <p:txBody>
          <a:bodyPr/>
          <a:lstStyle/>
          <a:p>
            <a:r>
              <a:rPr lang="en-US" altLang="zh-CN" sz="3200" b="1" dirty="0" smtClean="0">
                <a:solidFill>
                  <a:srgbClr val="CCFFFF"/>
                </a:solidFill>
                <a:latin typeface="Tahoma" panose="020B0604030504040204" pitchFamily="34" charset="0"/>
              </a:rPr>
              <a:t>Network Bandwidth Issues</a:t>
            </a:r>
            <a:endParaRPr lang="en-US" altLang="zh-CN" sz="3200" b="1" dirty="0">
              <a:solidFill>
                <a:srgbClr val="CCFFFF"/>
              </a:solidFill>
              <a:latin typeface="Tahoma" panose="020B0604030504040204" pitchFamily="34" charset="0"/>
            </a:endParaRPr>
          </a:p>
        </p:txBody>
      </p:sp>
      <p:sp>
        <p:nvSpPr>
          <p:cNvPr id="6147" name="Rectangle 3"/>
          <p:cNvSpPr>
            <a:spLocks noGrp="1" noChangeArrowheads="1"/>
          </p:cNvSpPr>
          <p:nvPr>
            <p:ph type="body" idx="1"/>
          </p:nvPr>
        </p:nvSpPr>
        <p:spPr>
          <a:xfrm>
            <a:off x="457200" y="1600200"/>
            <a:ext cx="7427913" cy="4781550"/>
          </a:xfrm>
        </p:spPr>
        <p:txBody>
          <a:bodyPr/>
          <a:lstStyle/>
          <a:p>
            <a:pPr>
              <a:lnSpc>
                <a:spcPct val="80000"/>
              </a:lnSpc>
            </a:pPr>
            <a:endParaRPr lang="en-US" altLang="ko-KR" sz="2000" dirty="0">
              <a:solidFill>
                <a:schemeClr val="bg1"/>
              </a:solidFill>
              <a:latin typeface="Verdana" panose="020B0604030504040204" pitchFamily="34" charset="0"/>
              <a:ea typeface="굴림" panose="020B0600000101010101" pitchFamily="34" charset="-127"/>
            </a:endParaRPr>
          </a:p>
          <a:p>
            <a:pPr>
              <a:lnSpc>
                <a:spcPct val="80000"/>
              </a:lnSpc>
            </a:pPr>
            <a:endParaRPr lang="en-US" altLang="zh-CN" sz="2000" dirty="0">
              <a:solidFill>
                <a:schemeClr val="bg1"/>
              </a:solidFill>
            </a:endParaRPr>
          </a:p>
        </p:txBody>
      </p:sp>
      <p:pic>
        <p:nvPicPr>
          <p:cNvPr id="2" name="Picture 1"/>
          <p:cNvPicPr>
            <a:picLocks noChangeAspect="1"/>
          </p:cNvPicPr>
          <p:nvPr/>
        </p:nvPicPr>
        <p:blipFill>
          <a:blip r:embed="rId2"/>
          <a:stretch>
            <a:fillRect/>
          </a:stretch>
        </p:blipFill>
        <p:spPr>
          <a:xfrm>
            <a:off x="1359044" y="1823902"/>
            <a:ext cx="6526069" cy="4238227"/>
          </a:xfrm>
          <a:prstGeom prst="rect">
            <a:avLst/>
          </a:prstGeom>
        </p:spPr>
      </p:pic>
      <p:pic>
        <p:nvPicPr>
          <p:cNvPr id="3" name="Picture 2"/>
          <p:cNvPicPr>
            <a:picLocks noChangeAspect="1"/>
          </p:cNvPicPr>
          <p:nvPr/>
        </p:nvPicPr>
        <p:blipFill>
          <a:blip r:embed="rId3"/>
          <a:stretch>
            <a:fillRect/>
          </a:stretch>
        </p:blipFill>
        <p:spPr>
          <a:xfrm>
            <a:off x="2529663" y="6188948"/>
            <a:ext cx="4084674" cy="524301"/>
          </a:xfrm>
          <a:prstGeom prst="rect">
            <a:avLst/>
          </a:prstGeom>
        </p:spPr>
      </p:pic>
      <p:sp>
        <p:nvSpPr>
          <p:cNvPr id="4" name="TextBox 3"/>
          <p:cNvSpPr txBox="1"/>
          <p:nvPr/>
        </p:nvSpPr>
        <p:spPr>
          <a:xfrm>
            <a:off x="268287" y="6185128"/>
            <a:ext cx="1981200" cy="507831"/>
          </a:xfrm>
          <a:prstGeom prst="rect">
            <a:avLst/>
          </a:prstGeom>
          <a:noFill/>
        </p:spPr>
        <p:txBody>
          <a:bodyPr wrap="square" rtlCol="0">
            <a:spAutoFit/>
          </a:bodyPr>
          <a:lstStyle/>
          <a:p>
            <a:r>
              <a:rPr lang="en-US" sz="900" dirty="0" smtClean="0">
                <a:solidFill>
                  <a:schemeClr val="bg1"/>
                </a:solidFill>
              </a:rPr>
              <a:t>SOURCE: Major </a:t>
            </a:r>
            <a:r>
              <a:rPr lang="en-US" sz="900" dirty="0">
                <a:solidFill>
                  <a:schemeClr val="bg1"/>
                </a:solidFill>
              </a:rPr>
              <a:t>Cities’ Chiefs &amp; Major County Sheriffs’ National </a:t>
            </a:r>
            <a:r>
              <a:rPr lang="en-US" sz="900" dirty="0" smtClean="0">
                <a:solidFill>
                  <a:schemeClr val="bg1"/>
                </a:solidFill>
              </a:rPr>
              <a:t>Survey Report </a:t>
            </a:r>
            <a:endParaRPr lang="en-US" sz="900" dirty="0">
              <a:solidFill>
                <a:schemeClr val="bg1"/>
              </a:solidFill>
            </a:endParaRPr>
          </a:p>
        </p:txBody>
      </p:sp>
    </p:spTree>
    <p:extLst>
      <p:ext uri="{BB962C8B-B14F-4D97-AF65-F5344CB8AC3E}">
        <p14:creationId xmlns:p14="http://schemas.microsoft.com/office/powerpoint/2010/main" val="243448182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type="body" idx="1"/>
          </p:nvPr>
        </p:nvSpPr>
        <p:spPr>
          <a:xfrm>
            <a:off x="228601" y="1981200"/>
            <a:ext cx="6781799" cy="4781550"/>
          </a:xfrm>
        </p:spPr>
        <p:txBody>
          <a:bodyPr/>
          <a:lstStyle/>
          <a:p>
            <a:pPr marL="0" indent="0">
              <a:lnSpc>
                <a:spcPct val="80000"/>
              </a:lnSpc>
              <a:buNone/>
            </a:pPr>
            <a:r>
              <a:rPr lang="en-US" altLang="ko-KR" sz="2000" dirty="0" smtClean="0">
                <a:solidFill>
                  <a:schemeClr val="bg1"/>
                </a:solidFill>
                <a:latin typeface="Verdana" panose="020B0604030504040204" pitchFamily="34" charset="0"/>
                <a:ea typeface="굴림" panose="020B0600000101010101" pitchFamily="34" charset="-127"/>
              </a:rPr>
              <a:t>Survey City Examples:</a:t>
            </a:r>
          </a:p>
          <a:p>
            <a:pPr marL="0" indent="0">
              <a:lnSpc>
                <a:spcPct val="80000"/>
              </a:lnSpc>
              <a:buNone/>
            </a:pPr>
            <a:endParaRPr lang="en-US" altLang="ko-KR" sz="2000" dirty="0" smtClean="0">
              <a:solidFill>
                <a:schemeClr val="bg1"/>
              </a:solidFill>
              <a:latin typeface="Verdana" panose="020B0604030504040204" pitchFamily="34" charset="0"/>
              <a:ea typeface="굴림" panose="020B0600000101010101" pitchFamily="34" charset="-127"/>
            </a:endParaRPr>
          </a:p>
          <a:p>
            <a:pPr marL="0" indent="0">
              <a:lnSpc>
                <a:spcPct val="80000"/>
              </a:lnSpc>
              <a:buNone/>
            </a:pPr>
            <a:r>
              <a:rPr lang="en-US" altLang="ko-KR" sz="2000" dirty="0" smtClean="0">
                <a:solidFill>
                  <a:schemeClr val="bg1"/>
                </a:solidFill>
                <a:latin typeface="Verdana" panose="020B0604030504040204" pitchFamily="34" charset="0"/>
                <a:ea typeface="굴림" panose="020B0600000101010101" pitchFamily="34" charset="-127"/>
              </a:rPr>
              <a:t>Philadelphia PD – Major Improvements Required</a:t>
            </a:r>
          </a:p>
          <a:p>
            <a:pPr lvl="1">
              <a:lnSpc>
                <a:spcPct val="80000"/>
              </a:lnSpc>
            </a:pPr>
            <a:r>
              <a:rPr lang="en-US" altLang="ko-KR" sz="1600" dirty="0" smtClean="0">
                <a:solidFill>
                  <a:schemeClr val="bg1"/>
                </a:solidFill>
                <a:latin typeface="Verdana" panose="020B0604030504040204" pitchFamily="34" charset="0"/>
                <a:ea typeface="굴림" panose="020B0600000101010101" pitchFamily="34" charset="-127"/>
              </a:rPr>
              <a:t>Inadequate network, transfer only to server if located in the station</a:t>
            </a:r>
          </a:p>
          <a:p>
            <a:pPr lvl="1">
              <a:lnSpc>
                <a:spcPct val="80000"/>
              </a:lnSpc>
            </a:pPr>
            <a:r>
              <a:rPr lang="en-US" altLang="ko-KR" sz="1600" dirty="0" smtClean="0">
                <a:solidFill>
                  <a:schemeClr val="bg1"/>
                </a:solidFill>
                <a:latin typeface="Verdana" panose="020B0604030504040204" pitchFamily="34" charset="0"/>
                <a:ea typeface="굴림" panose="020B0600000101010101" pitchFamily="34" charset="-127"/>
              </a:rPr>
              <a:t>Infrastructure not able to accommodate volume</a:t>
            </a:r>
          </a:p>
          <a:p>
            <a:pPr>
              <a:lnSpc>
                <a:spcPct val="80000"/>
              </a:lnSpc>
            </a:pPr>
            <a:endParaRPr lang="en-US" altLang="ko-KR" sz="2000" dirty="0" smtClean="0">
              <a:solidFill>
                <a:schemeClr val="bg1"/>
              </a:solidFill>
              <a:latin typeface="Verdana" panose="020B0604030504040204" pitchFamily="34" charset="0"/>
              <a:ea typeface="굴림" panose="020B0600000101010101" pitchFamily="34" charset="-127"/>
            </a:endParaRPr>
          </a:p>
          <a:p>
            <a:pPr marL="0" indent="0">
              <a:lnSpc>
                <a:spcPct val="80000"/>
              </a:lnSpc>
              <a:buNone/>
            </a:pPr>
            <a:r>
              <a:rPr lang="en-US" altLang="ko-KR" sz="2000" dirty="0" smtClean="0">
                <a:solidFill>
                  <a:schemeClr val="bg1"/>
                </a:solidFill>
                <a:latin typeface="Verdana" panose="020B0604030504040204" pitchFamily="34" charset="0"/>
                <a:ea typeface="굴림" panose="020B0600000101010101" pitchFamily="34" charset="-127"/>
              </a:rPr>
              <a:t>WASH DC Metro – Existing Network Lacks Capacity</a:t>
            </a:r>
          </a:p>
          <a:p>
            <a:pPr lvl="1">
              <a:lnSpc>
                <a:spcPct val="80000"/>
              </a:lnSpc>
            </a:pPr>
            <a:r>
              <a:rPr lang="en-US" altLang="ko-KR" sz="1600" dirty="0" smtClean="0">
                <a:solidFill>
                  <a:schemeClr val="bg1"/>
                </a:solidFill>
                <a:latin typeface="Verdana" panose="020B0604030504040204" pitchFamily="34" charset="0"/>
                <a:ea typeface="굴림" panose="020B0600000101010101" pitchFamily="34" charset="-127"/>
              </a:rPr>
              <a:t>Need to upgrade WAN &amp; integrate system</a:t>
            </a:r>
          </a:p>
          <a:p>
            <a:pPr lvl="1">
              <a:lnSpc>
                <a:spcPct val="80000"/>
              </a:lnSpc>
            </a:pPr>
            <a:r>
              <a:rPr lang="en-US" altLang="ko-KR" sz="1600" dirty="0" smtClean="0">
                <a:solidFill>
                  <a:schemeClr val="bg1"/>
                </a:solidFill>
                <a:latin typeface="Verdana" panose="020B0604030504040204" pitchFamily="34" charset="0"/>
                <a:ea typeface="굴림" panose="020B0600000101010101" pitchFamily="34" charset="-127"/>
              </a:rPr>
              <a:t>Increase storage capacity</a:t>
            </a:r>
          </a:p>
          <a:p>
            <a:pPr>
              <a:lnSpc>
                <a:spcPct val="80000"/>
              </a:lnSpc>
            </a:pPr>
            <a:endParaRPr lang="en-US" altLang="ko-KR" sz="2000" dirty="0" smtClean="0">
              <a:solidFill>
                <a:schemeClr val="bg1"/>
              </a:solidFill>
              <a:latin typeface="Verdana" panose="020B0604030504040204" pitchFamily="34" charset="0"/>
              <a:ea typeface="굴림" panose="020B0600000101010101" pitchFamily="34" charset="-127"/>
            </a:endParaRPr>
          </a:p>
          <a:p>
            <a:pPr marL="0" indent="0">
              <a:lnSpc>
                <a:spcPct val="80000"/>
              </a:lnSpc>
              <a:buNone/>
            </a:pPr>
            <a:r>
              <a:rPr lang="en-US" altLang="ko-KR" sz="2000" dirty="0" smtClean="0">
                <a:solidFill>
                  <a:schemeClr val="bg1"/>
                </a:solidFill>
                <a:latin typeface="Verdana" panose="020B0604030504040204" pitchFamily="34" charset="0"/>
                <a:ea typeface="굴림" panose="020B0600000101010101" pitchFamily="34" charset="-127"/>
              </a:rPr>
              <a:t>LAPD – Modern High-Bandwidth Architecture</a:t>
            </a:r>
          </a:p>
          <a:p>
            <a:pPr lvl="1">
              <a:lnSpc>
                <a:spcPct val="80000"/>
              </a:lnSpc>
            </a:pPr>
            <a:r>
              <a:rPr lang="en-US" altLang="ko-KR" sz="1600" dirty="0" smtClean="0">
                <a:solidFill>
                  <a:schemeClr val="bg1"/>
                </a:solidFill>
                <a:latin typeface="Verdana" panose="020B0604030504040204" pitchFamily="34" charset="0"/>
                <a:ea typeface="굴림" panose="020B0600000101010101" pitchFamily="34" charset="-127"/>
              </a:rPr>
              <a:t>Fiber WAN capable of transfer of data</a:t>
            </a:r>
          </a:p>
          <a:p>
            <a:pPr lvl="1">
              <a:lnSpc>
                <a:spcPct val="80000"/>
              </a:lnSpc>
            </a:pPr>
            <a:r>
              <a:rPr lang="en-US" altLang="ko-KR" sz="1600" dirty="0" smtClean="0">
                <a:solidFill>
                  <a:schemeClr val="bg1"/>
                </a:solidFill>
                <a:latin typeface="Verdana" panose="020B0604030504040204" pitchFamily="34" charset="0"/>
                <a:ea typeface="굴림" panose="020B0600000101010101" pitchFamily="34" charset="-127"/>
              </a:rPr>
              <a:t>Download to SAN (storage area network</a:t>
            </a:r>
            <a:r>
              <a:rPr lang="en-US" altLang="ko-KR" sz="1200" dirty="0" smtClean="0">
                <a:solidFill>
                  <a:schemeClr val="bg1"/>
                </a:solidFill>
                <a:latin typeface="Verdana" panose="020B0604030504040204" pitchFamily="34" charset="0"/>
                <a:ea typeface="굴림" panose="020B0600000101010101" pitchFamily="34" charset="-127"/>
              </a:rPr>
              <a:t>)</a:t>
            </a:r>
          </a:p>
          <a:p>
            <a:pPr lvl="1">
              <a:lnSpc>
                <a:spcPct val="80000"/>
              </a:lnSpc>
            </a:pPr>
            <a:r>
              <a:rPr lang="en-US" altLang="ko-KR" sz="1600" dirty="0" smtClean="0">
                <a:solidFill>
                  <a:schemeClr val="bg1"/>
                </a:solidFill>
                <a:latin typeface="Verdana" panose="020B0604030504040204" pitchFamily="34" charset="0"/>
                <a:ea typeface="굴림" panose="020B0600000101010101" pitchFamily="34" charset="-127"/>
              </a:rPr>
              <a:t>Upload to cloud at scheduled intervals</a:t>
            </a:r>
            <a:endParaRPr lang="en-US" altLang="ko-KR" sz="1600" dirty="0">
              <a:solidFill>
                <a:schemeClr val="bg1"/>
              </a:solidFill>
              <a:latin typeface="Verdana" panose="020B0604030504040204" pitchFamily="34" charset="0"/>
              <a:ea typeface="굴림" panose="020B0600000101010101" pitchFamily="34" charset="-127"/>
            </a:endParaRPr>
          </a:p>
        </p:txBody>
      </p:sp>
      <p:pic>
        <p:nvPicPr>
          <p:cNvPr id="4" name="Picture 3"/>
          <p:cNvPicPr>
            <a:picLocks noChangeAspect="1"/>
          </p:cNvPicPr>
          <p:nvPr/>
        </p:nvPicPr>
        <p:blipFill>
          <a:blip r:embed="rId2"/>
          <a:stretch>
            <a:fillRect/>
          </a:stretch>
        </p:blipFill>
        <p:spPr>
          <a:xfrm>
            <a:off x="6248400" y="4343400"/>
            <a:ext cx="2607234" cy="1955425"/>
          </a:xfrm>
          <a:prstGeom prst="rect">
            <a:avLst/>
          </a:prstGeom>
        </p:spPr>
      </p:pic>
      <p:sp>
        <p:nvSpPr>
          <p:cNvPr id="8" name="Rectangle 2"/>
          <p:cNvSpPr txBox="1">
            <a:spLocks noChangeArrowheads="1"/>
          </p:cNvSpPr>
          <p:nvPr/>
        </p:nvSpPr>
        <p:spPr bwMode="auto">
          <a:xfrm>
            <a:off x="457200" y="1358537"/>
            <a:ext cx="82296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400" kern="12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r>
              <a:rPr lang="en-US" altLang="zh-CN" sz="3200" b="1" smtClean="0">
                <a:solidFill>
                  <a:srgbClr val="CCFFFF"/>
                </a:solidFill>
                <a:latin typeface="Tahoma" panose="020B0604030504040204" pitchFamily="34" charset="0"/>
              </a:rPr>
              <a:t>Network Bandwidth Issues</a:t>
            </a:r>
            <a:endParaRPr lang="en-US" altLang="zh-CN" sz="3200" b="1" dirty="0">
              <a:solidFill>
                <a:srgbClr val="CCFFFF"/>
              </a:solidFill>
              <a:latin typeface="Tahoma" panose="020B0604030504040204" pitchFamily="34" charset="0"/>
            </a:endParaRPr>
          </a:p>
        </p:txBody>
      </p:sp>
    </p:spTree>
    <p:extLst>
      <p:ext uri="{BB962C8B-B14F-4D97-AF65-F5344CB8AC3E}">
        <p14:creationId xmlns:p14="http://schemas.microsoft.com/office/powerpoint/2010/main" val="4489989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357449" y="685800"/>
            <a:ext cx="8229600" cy="1143000"/>
          </a:xfrm>
        </p:spPr>
        <p:txBody>
          <a:bodyPr/>
          <a:lstStyle/>
          <a:p>
            <a:r>
              <a:rPr lang="en-US" altLang="zh-CN" sz="3200" b="1" dirty="0" smtClean="0">
                <a:solidFill>
                  <a:srgbClr val="CCFFFF"/>
                </a:solidFill>
                <a:latin typeface="Tahoma" panose="020B0604030504040204" pitchFamily="34" charset="0"/>
              </a:rPr>
              <a:t>Storage Discussions</a:t>
            </a:r>
            <a:endParaRPr lang="en-US" altLang="zh-CN" sz="3200" b="1" dirty="0">
              <a:solidFill>
                <a:srgbClr val="CCFFFF"/>
              </a:solidFill>
              <a:latin typeface="Tahoma" panose="020B0604030504040204" pitchFamily="34" charset="0"/>
            </a:endParaRPr>
          </a:p>
        </p:txBody>
      </p:sp>
      <p:sp>
        <p:nvSpPr>
          <p:cNvPr id="6147" name="Rectangle 3"/>
          <p:cNvSpPr>
            <a:spLocks noGrp="1" noChangeArrowheads="1"/>
          </p:cNvSpPr>
          <p:nvPr>
            <p:ph type="body" idx="1"/>
          </p:nvPr>
        </p:nvSpPr>
        <p:spPr>
          <a:xfrm>
            <a:off x="0" y="1524000"/>
            <a:ext cx="5562600" cy="4781550"/>
          </a:xfrm>
        </p:spPr>
        <p:txBody>
          <a:bodyPr/>
          <a:lstStyle/>
          <a:p>
            <a:pPr>
              <a:lnSpc>
                <a:spcPct val="80000"/>
              </a:lnSpc>
            </a:pPr>
            <a:endParaRPr lang="en-US" altLang="ko-KR" sz="2000" dirty="0">
              <a:solidFill>
                <a:schemeClr val="bg1"/>
              </a:solidFill>
              <a:latin typeface="Verdana" panose="020B0604030504040204" pitchFamily="34" charset="0"/>
              <a:ea typeface="굴림" panose="020B0600000101010101" pitchFamily="34" charset="-127"/>
            </a:endParaRPr>
          </a:p>
          <a:p>
            <a:pPr marL="0" indent="0">
              <a:lnSpc>
                <a:spcPct val="80000"/>
              </a:lnSpc>
              <a:buNone/>
            </a:pPr>
            <a:r>
              <a:rPr lang="en-US" altLang="zh-CN" sz="2000" b="1" dirty="0" smtClean="0">
                <a:solidFill>
                  <a:schemeClr val="bg1"/>
                </a:solidFill>
              </a:rPr>
              <a:t>OPTIONS</a:t>
            </a:r>
          </a:p>
          <a:p>
            <a:pPr marL="0" indent="0">
              <a:lnSpc>
                <a:spcPct val="80000"/>
              </a:lnSpc>
              <a:buNone/>
            </a:pPr>
            <a:endParaRPr lang="en-US" altLang="zh-CN" sz="2000" b="1" dirty="0" smtClean="0">
              <a:solidFill>
                <a:schemeClr val="bg1"/>
              </a:solidFill>
            </a:endParaRPr>
          </a:p>
          <a:p>
            <a:pPr marL="457200" lvl="1" indent="0">
              <a:lnSpc>
                <a:spcPct val="80000"/>
              </a:lnSpc>
              <a:buNone/>
            </a:pPr>
            <a:r>
              <a:rPr lang="en-US" altLang="zh-CN" sz="2000" b="1" dirty="0" smtClean="0">
                <a:solidFill>
                  <a:schemeClr val="bg1"/>
                </a:solidFill>
              </a:rPr>
              <a:t>SERVER FARM (LAPD) </a:t>
            </a:r>
            <a:r>
              <a:rPr lang="en-US" altLang="zh-CN" sz="2000" dirty="0" smtClean="0">
                <a:solidFill>
                  <a:schemeClr val="bg1"/>
                </a:solidFill>
              </a:rPr>
              <a:t>– Cost Prohibitive </a:t>
            </a:r>
          </a:p>
          <a:p>
            <a:pPr>
              <a:lnSpc>
                <a:spcPct val="80000"/>
              </a:lnSpc>
            </a:pPr>
            <a:endParaRPr lang="en-US" altLang="zh-CN" sz="2000" dirty="0" smtClean="0">
              <a:solidFill>
                <a:schemeClr val="bg1"/>
              </a:solidFill>
            </a:endParaRPr>
          </a:p>
          <a:p>
            <a:pPr marL="0" indent="0">
              <a:lnSpc>
                <a:spcPct val="80000"/>
              </a:lnSpc>
              <a:buNone/>
            </a:pPr>
            <a:r>
              <a:rPr lang="en-US" altLang="zh-CN" sz="2000" dirty="0" smtClean="0">
                <a:solidFill>
                  <a:schemeClr val="bg1"/>
                </a:solidFill>
              </a:rPr>
              <a:t>      </a:t>
            </a:r>
            <a:r>
              <a:rPr lang="en-US" altLang="zh-CN" sz="2000" b="1" dirty="0" smtClean="0">
                <a:solidFill>
                  <a:schemeClr val="bg1"/>
                </a:solidFill>
              </a:rPr>
              <a:t>CLOUD BASED (SFPD) </a:t>
            </a:r>
            <a:r>
              <a:rPr lang="en-US" altLang="zh-CN" sz="2000" dirty="0" smtClean="0">
                <a:solidFill>
                  <a:schemeClr val="bg1"/>
                </a:solidFill>
              </a:rPr>
              <a:t>– Changing Costs</a:t>
            </a:r>
          </a:p>
          <a:p>
            <a:pPr lvl="1">
              <a:lnSpc>
                <a:spcPct val="80000"/>
              </a:lnSpc>
            </a:pPr>
            <a:r>
              <a:rPr lang="en-US" altLang="zh-CN" sz="1600" dirty="0" smtClean="0">
                <a:solidFill>
                  <a:schemeClr val="bg1"/>
                </a:solidFill>
              </a:rPr>
              <a:t>Most Agencies are moving towards this option</a:t>
            </a:r>
          </a:p>
          <a:p>
            <a:pPr lvl="1">
              <a:lnSpc>
                <a:spcPct val="80000"/>
              </a:lnSpc>
            </a:pPr>
            <a:r>
              <a:rPr lang="en-US" altLang="zh-CN" sz="1600" dirty="0" smtClean="0">
                <a:solidFill>
                  <a:schemeClr val="bg1"/>
                </a:solidFill>
              </a:rPr>
              <a:t>Security Concerns?</a:t>
            </a:r>
          </a:p>
          <a:p>
            <a:pPr lvl="1">
              <a:lnSpc>
                <a:spcPct val="80000"/>
              </a:lnSpc>
            </a:pPr>
            <a:r>
              <a:rPr lang="en-US" altLang="zh-CN" sz="1600" dirty="0" smtClean="0">
                <a:solidFill>
                  <a:schemeClr val="bg1"/>
                </a:solidFill>
              </a:rPr>
              <a:t>CJIS Model</a:t>
            </a:r>
          </a:p>
          <a:p>
            <a:pPr>
              <a:lnSpc>
                <a:spcPct val="80000"/>
              </a:lnSpc>
            </a:pPr>
            <a:endParaRPr lang="en-US" altLang="zh-CN" sz="2000" dirty="0">
              <a:solidFill>
                <a:schemeClr val="bg1"/>
              </a:solidFill>
            </a:endParaRPr>
          </a:p>
        </p:txBody>
      </p:sp>
      <p:pic>
        <p:nvPicPr>
          <p:cNvPr id="2" name="Picture 1"/>
          <p:cNvPicPr>
            <a:picLocks noChangeAspect="1"/>
          </p:cNvPicPr>
          <p:nvPr/>
        </p:nvPicPr>
        <p:blipFill>
          <a:blip r:embed="rId2"/>
          <a:stretch>
            <a:fillRect/>
          </a:stretch>
        </p:blipFill>
        <p:spPr>
          <a:xfrm>
            <a:off x="4647532" y="3733800"/>
            <a:ext cx="4449238" cy="3030788"/>
          </a:xfrm>
          <a:prstGeom prst="rect">
            <a:avLst/>
          </a:prstGeom>
        </p:spPr>
      </p:pic>
      <p:pic>
        <p:nvPicPr>
          <p:cNvPr id="3" name="Picture 2"/>
          <p:cNvPicPr>
            <a:picLocks noChangeAspect="1"/>
          </p:cNvPicPr>
          <p:nvPr/>
        </p:nvPicPr>
        <p:blipFill>
          <a:blip r:embed="rId3"/>
          <a:stretch>
            <a:fillRect/>
          </a:stretch>
        </p:blipFill>
        <p:spPr>
          <a:xfrm>
            <a:off x="2781300" y="6240287"/>
            <a:ext cx="1981372" cy="524301"/>
          </a:xfrm>
          <a:prstGeom prst="rect">
            <a:avLst/>
          </a:prstGeom>
        </p:spPr>
      </p:pic>
    </p:spTree>
    <p:extLst>
      <p:ext uri="{BB962C8B-B14F-4D97-AF65-F5344CB8AC3E}">
        <p14:creationId xmlns:p14="http://schemas.microsoft.com/office/powerpoint/2010/main" val="152548251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838200" y="914400"/>
            <a:ext cx="8229600" cy="1143000"/>
          </a:xfrm>
        </p:spPr>
        <p:txBody>
          <a:bodyPr/>
          <a:lstStyle/>
          <a:p>
            <a:r>
              <a:rPr lang="en-US" altLang="zh-CN" sz="3200" b="1" dirty="0" smtClean="0">
                <a:solidFill>
                  <a:srgbClr val="CCFFFF"/>
                </a:solidFill>
                <a:latin typeface="Tahoma" panose="020B0604030504040204" pitchFamily="34" charset="0"/>
              </a:rPr>
              <a:t>Recognizing the Potential Size</a:t>
            </a:r>
            <a:endParaRPr lang="en-US" altLang="zh-CN" sz="3200" b="1" dirty="0">
              <a:solidFill>
                <a:srgbClr val="CCFFFF"/>
              </a:solidFill>
              <a:latin typeface="Tahoma" panose="020B0604030504040204" pitchFamily="34" charset="0"/>
            </a:endParaRPr>
          </a:p>
        </p:txBody>
      </p:sp>
      <p:pic>
        <p:nvPicPr>
          <p:cNvPr id="2" name="Picture 1"/>
          <p:cNvPicPr>
            <a:picLocks noChangeAspect="1"/>
          </p:cNvPicPr>
          <p:nvPr/>
        </p:nvPicPr>
        <p:blipFill>
          <a:blip r:embed="rId2"/>
          <a:stretch>
            <a:fillRect/>
          </a:stretch>
        </p:blipFill>
        <p:spPr>
          <a:xfrm>
            <a:off x="1447800" y="1905000"/>
            <a:ext cx="6142074" cy="1283418"/>
          </a:xfrm>
          <a:prstGeom prst="rect">
            <a:avLst/>
          </a:prstGeom>
        </p:spPr>
      </p:pic>
      <p:pic>
        <p:nvPicPr>
          <p:cNvPr id="3" name="Picture 2"/>
          <p:cNvPicPr>
            <a:picLocks noChangeAspect="1"/>
          </p:cNvPicPr>
          <p:nvPr/>
        </p:nvPicPr>
        <p:blipFill>
          <a:blip r:embed="rId3"/>
          <a:stretch>
            <a:fillRect/>
          </a:stretch>
        </p:blipFill>
        <p:spPr>
          <a:xfrm>
            <a:off x="1447800" y="3196030"/>
            <a:ext cx="6142074" cy="2323905"/>
          </a:xfrm>
          <a:prstGeom prst="rect">
            <a:avLst/>
          </a:prstGeom>
        </p:spPr>
      </p:pic>
      <p:pic>
        <p:nvPicPr>
          <p:cNvPr id="4" name="Picture 3"/>
          <p:cNvPicPr>
            <a:picLocks noChangeAspect="1"/>
          </p:cNvPicPr>
          <p:nvPr/>
        </p:nvPicPr>
        <p:blipFill>
          <a:blip r:embed="rId4"/>
          <a:stretch>
            <a:fillRect/>
          </a:stretch>
        </p:blipFill>
        <p:spPr>
          <a:xfrm>
            <a:off x="1219200" y="5791200"/>
            <a:ext cx="6474513" cy="841321"/>
          </a:xfrm>
          <a:prstGeom prst="rect">
            <a:avLst/>
          </a:prstGeom>
        </p:spPr>
      </p:pic>
      <p:pic>
        <p:nvPicPr>
          <p:cNvPr id="5" name="Picture 4"/>
          <p:cNvPicPr>
            <a:picLocks noChangeAspect="1"/>
          </p:cNvPicPr>
          <p:nvPr/>
        </p:nvPicPr>
        <p:blipFill>
          <a:blip r:embed="rId5"/>
          <a:stretch>
            <a:fillRect/>
          </a:stretch>
        </p:blipFill>
        <p:spPr>
          <a:xfrm>
            <a:off x="7611074" y="5131266"/>
            <a:ext cx="1447800" cy="524301"/>
          </a:xfrm>
          <a:prstGeom prst="rect">
            <a:avLst/>
          </a:prstGeom>
        </p:spPr>
      </p:pic>
    </p:spTree>
    <p:extLst>
      <p:ext uri="{BB962C8B-B14F-4D97-AF65-F5344CB8AC3E}">
        <p14:creationId xmlns:p14="http://schemas.microsoft.com/office/powerpoint/2010/main" val="499835388"/>
      </p:ext>
    </p:extLst>
  </p:cSld>
  <p:clrMapOvr>
    <a:masterClrMapping/>
  </p:clrMapOvr>
  <p:timing>
    <p:tnLst>
      <p:par>
        <p:cTn id="1" dur="indefinite" restart="never" nodeType="tmRoot"/>
      </p:par>
    </p:tnLst>
  </p:timing>
</p:sld>
</file>

<file path=ppt/theme/theme1.xml><?xml version="1.0" encoding="utf-8"?>
<a:theme xmlns:a="http://schemas.openxmlformats.org/drawingml/2006/main" name="wondershare_20060509b">
  <a:themeElements>
    <a:clrScheme name="wondershare_20060509b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wondershare_20060509b">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wondershare_20060509b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wondershare_20060509b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wondershare_20060509b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wondershare_20060509b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wondershare_20060509b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wondershare_20060509b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wondershare_20060509b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wondershare_20060509b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wondershare_20060509b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wondershare_20060509b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wondershare_20060509b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wondershare_20060509b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technology-01</Template>
  <TotalTime>122</TotalTime>
  <Words>1564</Words>
  <Application>Microsoft Office PowerPoint</Application>
  <PresentationFormat>On-screen Show (4:3)</PresentationFormat>
  <Paragraphs>153</Paragraphs>
  <Slides>26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26</vt:i4>
      </vt:variant>
    </vt:vector>
  </HeadingPairs>
  <TitlesOfParts>
    <vt:vector size="33" baseType="lpstr">
      <vt:lpstr>굴림</vt:lpstr>
      <vt:lpstr>宋体</vt:lpstr>
      <vt:lpstr>Arial</vt:lpstr>
      <vt:lpstr>Tahoma</vt:lpstr>
      <vt:lpstr>Tw Cen MT</vt:lpstr>
      <vt:lpstr>Verdana</vt:lpstr>
      <vt:lpstr>wondershare_20060509b</vt:lpstr>
      <vt:lpstr>Body Worn Cameras: Building Secure &amp; Manageable Program for law Enforcement  Overview</vt:lpstr>
      <vt:lpstr>Body Worn Camera (BWC) Symposium</vt:lpstr>
      <vt:lpstr>PowerPoint Presentation</vt:lpstr>
      <vt:lpstr>BWC Program Critical Issues</vt:lpstr>
      <vt:lpstr>Major Cities’ Chiefs &amp; Major County Sheriffs’ National Survey  (OVERVIEW)</vt:lpstr>
      <vt:lpstr>Network Bandwidth Issues</vt:lpstr>
      <vt:lpstr>PowerPoint Presentation</vt:lpstr>
      <vt:lpstr>Storage Discussions</vt:lpstr>
      <vt:lpstr>Recognizing the Potential Size</vt:lpstr>
      <vt:lpstr>Policy Dictates Bandwidth &amp; Storage</vt:lpstr>
      <vt:lpstr>Storage Discussions – Agency Examples</vt:lpstr>
      <vt:lpstr>BWC Privacy</vt:lpstr>
      <vt:lpstr>BWC Privacy</vt:lpstr>
      <vt:lpstr>BWC Policies</vt:lpstr>
      <vt:lpstr>Policies – Who has Access to the Video Data</vt:lpstr>
      <vt:lpstr>PowerPoint Presentation</vt:lpstr>
      <vt:lpstr>BWC IACP Resources</vt:lpstr>
      <vt:lpstr>Broader Impacts of BWC in the Legal System</vt:lpstr>
      <vt:lpstr>Financial Considerations </vt:lpstr>
      <vt:lpstr>Expert Panel Recommendations THE WAY FORWARD</vt:lpstr>
      <vt:lpstr>Expert Panel Recommendations THE WAY FORWARD</vt:lpstr>
      <vt:lpstr>BEST Way to move forward - BJA TOOLKIT (PLAN)</vt:lpstr>
      <vt:lpstr>PowerPoint Presentation</vt:lpstr>
      <vt:lpstr>BEST Way to move forward - BJA TOOLKIT (PLAN)</vt:lpstr>
      <vt:lpstr>BWC Resource Experts</vt:lpstr>
      <vt:lpstr>QUESTIONS ?</vt:lpstr>
    </vt:vector>
  </TitlesOfParts>
  <Company>Ohio Department of Public Safety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Body Worn Cameras: Building Secure &amp; Manageable Program for law Enforcement  Overview</dc:title>
  <dc:creator>Matthew S. Warren</dc:creator>
  <cp:lastModifiedBy>Matthew S. Warren</cp:lastModifiedBy>
  <cp:revision>12</cp:revision>
  <dcterms:created xsi:type="dcterms:W3CDTF">2016-02-09T16:03:40Z</dcterms:created>
  <dcterms:modified xsi:type="dcterms:W3CDTF">2016-02-11T16:52:26Z</dcterms:modified>
</cp:coreProperties>
</file>