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notesMasterIdLst>
    <p:notesMasterId r:id="rId21"/>
  </p:notesMasterIdLst>
  <p:sldIdLst>
    <p:sldId id="256" r:id="rId3"/>
    <p:sldId id="265" r:id="rId4"/>
    <p:sldId id="288" r:id="rId5"/>
    <p:sldId id="266" r:id="rId6"/>
    <p:sldId id="276" r:id="rId7"/>
    <p:sldId id="267" r:id="rId8"/>
    <p:sldId id="277" r:id="rId9"/>
    <p:sldId id="281" r:id="rId10"/>
    <p:sldId id="278" r:id="rId11"/>
    <p:sldId id="279" r:id="rId12"/>
    <p:sldId id="280" r:id="rId13"/>
    <p:sldId id="282" r:id="rId14"/>
    <p:sldId id="283" r:id="rId15"/>
    <p:sldId id="284" r:id="rId16"/>
    <p:sldId id="285" r:id="rId17"/>
    <p:sldId id="286" r:id="rId18"/>
    <p:sldId id="289" r:id="rId19"/>
    <p:sldId id="28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39" autoAdjust="0"/>
    <p:restoredTop sz="94700" autoAdjust="0"/>
  </p:normalViewPr>
  <p:slideViewPr>
    <p:cSldViewPr>
      <p:cViewPr varScale="1">
        <p:scale>
          <a:sx n="108" d="100"/>
          <a:sy n="108" d="100"/>
        </p:scale>
        <p:origin x="96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7506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8DB960-2B76-49A4-B4DC-4E752D1B98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C0730A-D9D0-4B64-B15A-CC5DED5201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14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4038599"/>
            <a:ext cx="9144000" cy="1930879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4111751"/>
            <a:ext cx="1371600" cy="1776953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20000"/>
                  <a:lumOff val="80000"/>
                </a:schemeClr>
              </a:gs>
              <a:gs pos="100000">
                <a:schemeClr val="tx1"/>
              </a:gs>
            </a:gsLst>
            <a:lin ang="10800000" scaled="1"/>
            <a:tileRect/>
          </a:gra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371600" y="4111751"/>
            <a:ext cx="7772400" cy="1776953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371600" y="4191000"/>
            <a:ext cx="7467600" cy="1066800"/>
          </a:xfrm>
        </p:spPr>
        <p:txBody>
          <a:bodyPr anchor="b">
            <a:normAutofit/>
          </a:bodyPr>
          <a:lstStyle>
            <a:lvl1pPr>
              <a:defRPr sz="4400" cap="none" baseline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5257800"/>
            <a:ext cx="7467600" cy="609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400">
                <a:solidFill>
                  <a:schemeClr val="accent3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233160"/>
            <a:ext cx="1752600" cy="32004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DA480A42-1B47-4A74-9A1D-F67E9D003F15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3200399" y="6233160"/>
            <a:ext cx="4752393" cy="320040"/>
          </a:xfrm>
          <a:prstGeom prst="rect">
            <a:avLst/>
          </a:prstGeom>
        </p:spPr>
        <p:txBody>
          <a:bodyPr anchor="b" anchorCtr="0"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6233160"/>
            <a:ext cx="838200" cy="320040"/>
          </a:xfrm>
          <a:prstGeom prst="rect">
            <a:avLst/>
          </a:prstGeom>
        </p:spPr>
        <p:txBody>
          <a:bodyPr anchor="b" anchorCtr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0A42-1B47-4A74-9A1D-F67E9D003F15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Pr>
        <a:gradFill flip="none" rotWithShape="1">
          <a:gsLst>
            <a:gs pos="0">
              <a:schemeClr val="accent3">
                <a:lumMod val="60000"/>
                <a:lumOff val="40000"/>
              </a:schemeClr>
            </a:gs>
            <a:gs pos="50000">
              <a:schemeClr val="accent3">
                <a:lumMod val="20000"/>
                <a:lumOff val="80000"/>
              </a:schemeClr>
            </a:gs>
            <a:gs pos="100000">
              <a:schemeClr val="bg1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8823960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8915400" y="533400"/>
            <a:ext cx="228600" cy="6324600"/>
          </a:xfrm>
          <a:prstGeom prst="rect">
            <a:avLst/>
          </a:prstGeom>
          <a:solidFill>
            <a:schemeClr val="tx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10800000" scaled="1"/>
          </a:gra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0A42-1B47-4A74-9A1D-F67E9D003F15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762000" y="1600200"/>
            <a:ext cx="8004048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0A42-1B47-4A74-9A1D-F67E9D003F15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620000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371600" cy="9906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tx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 anchor="ctr" anchorCtr="0"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0A42-1B47-4A74-9A1D-F67E9D003F15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7620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768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0A42-1B47-4A74-9A1D-F67E9D003F15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7620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768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762000" y="1752600"/>
            <a:ext cx="3886200" cy="640080"/>
          </a:xfrm>
          <a:solidFill>
            <a:schemeClr val="accent3"/>
          </a:solidFill>
        </p:spPr>
        <p:txBody>
          <a:bodyPr rtlCol="0" anchor="ctr"/>
          <a:lstStyle>
            <a:lvl1pPr marL="0" indent="0">
              <a:buFontTx/>
              <a:buNone/>
              <a:defRPr sz="2000" b="0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76800" y="1752600"/>
            <a:ext cx="3886200" cy="640080"/>
          </a:xfrm>
          <a:solidFill>
            <a:schemeClr val="accent3"/>
          </a:solidFill>
        </p:spPr>
        <p:txBody>
          <a:bodyPr rtlCol="0" anchor="ctr"/>
          <a:lstStyle>
            <a:lvl1pPr marL="0" indent="0">
              <a:buFontTx/>
              <a:buNone/>
              <a:defRPr sz="2000" b="0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0A42-1B47-4A74-9A1D-F67E9D003F15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0A42-1B47-4A74-9A1D-F67E9D003F15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0A42-1B47-4A74-9A1D-F67E9D003F15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762000" y="1600200"/>
            <a:ext cx="1600200" cy="4495800"/>
          </a:xfrm>
          <a:solidFill>
            <a:schemeClr val="accent3"/>
          </a:solidFill>
          <a:ln w="50800" cap="sq" cmpd="dbl" algn="ctr">
            <a:noFill/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438400" y="1600200"/>
            <a:ext cx="6324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0A42-1B47-4A74-9A1D-F67E9D003F15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71600" y="5486400"/>
            <a:ext cx="7543800" cy="685800"/>
          </a:xfrm>
        </p:spPr>
        <p:txBody>
          <a:bodyPr/>
          <a:lstStyle>
            <a:lvl1pPr marL="0" indent="0">
              <a:buFontTx/>
              <a:buNone/>
              <a:defRPr sz="1700">
                <a:solidFill>
                  <a:schemeClr val="tx2"/>
                </a:solidFill>
              </a:defRPr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0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0" y="4658868"/>
            <a:ext cx="1371600" cy="713232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10800000" scaled="1"/>
          </a:gra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371600" y="4658868"/>
            <a:ext cx="7772400" cy="713232"/>
          </a:xfrm>
          <a:prstGeom prst="rect">
            <a:avLst/>
          </a:prstGeom>
          <a:solidFill>
            <a:schemeClr val="tx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4675516"/>
            <a:ext cx="7543800" cy="658483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71600" y="0"/>
            <a:ext cx="7772400" cy="4568952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0A42-1B47-4A74-9A1D-F67E9D003F15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60000"/>
                <a:lumOff val="40000"/>
              </a:schemeClr>
            </a:gs>
            <a:gs pos="50000">
              <a:schemeClr val="accent3">
                <a:lumMod val="20000"/>
                <a:lumOff val="80000"/>
              </a:schemeClr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762000" y="381000"/>
            <a:ext cx="8001000" cy="11430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765048" y="1600200"/>
            <a:ext cx="80010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533400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33400" y="0"/>
            <a:ext cx="8610600" cy="228600"/>
          </a:xfrm>
          <a:prstGeom prst="rect">
            <a:avLst/>
          </a:prstGeom>
          <a:solidFill>
            <a:schemeClr val="tx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1" name="Date Placeholder 27"/>
          <p:cNvSpPr>
            <a:spLocks noGrp="1"/>
          </p:cNvSpPr>
          <p:nvPr>
            <p:ph type="dt" sz="half" idx="2"/>
          </p:nvPr>
        </p:nvSpPr>
        <p:spPr>
          <a:xfrm>
            <a:off x="1371600" y="6233160"/>
            <a:ext cx="1752600" cy="32004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DA480A42-1B47-4A74-9A1D-F67E9D003F15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24" name="Footer Placeholder 16"/>
          <p:cNvSpPr>
            <a:spLocks noGrp="1"/>
          </p:cNvSpPr>
          <p:nvPr>
            <p:ph type="ftr" sz="quarter" idx="3"/>
          </p:nvPr>
        </p:nvSpPr>
        <p:spPr>
          <a:xfrm>
            <a:off x="3200399" y="6233160"/>
            <a:ext cx="4752393" cy="32004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r">
              <a:defRPr sz="14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5" name="Slide Number Placeholder 28"/>
          <p:cNvSpPr>
            <a:spLocks noGrp="1"/>
          </p:cNvSpPr>
          <p:nvPr>
            <p:ph type="sldNum" sz="quarter" idx="4"/>
          </p:nvPr>
        </p:nvSpPr>
        <p:spPr>
          <a:xfrm>
            <a:off x="8001000" y="6233160"/>
            <a:ext cx="838200" cy="32004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tx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tx2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tx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tx2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tx2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mergencydispatch.org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alea.org/" TargetMode="External"/><Relationship Id="rId3" Type="http://schemas.openxmlformats.org/officeDocument/2006/relationships/hyperlink" Target="http://www.911.ohio.gov/ESINet" TargetMode="External"/><Relationship Id="rId7" Type="http://schemas.openxmlformats.org/officeDocument/2006/relationships/hyperlink" Target="http://www.nena.org/" TargetMode="External"/><Relationship Id="rId2" Type="http://schemas.openxmlformats.org/officeDocument/2006/relationships/hyperlink" Target="http://www.911.ohio.gov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pcointl.org/" TargetMode="External"/><Relationship Id="rId5" Type="http://schemas.openxmlformats.org/officeDocument/2006/relationships/hyperlink" Target="http://www.ohionena.org/" TargetMode="External"/><Relationship Id="rId4" Type="http://schemas.openxmlformats.org/officeDocument/2006/relationships/hyperlink" Target="http://www.ohioapco.org/" TargetMode="External"/><Relationship Id="rId9" Type="http://schemas.openxmlformats.org/officeDocument/2006/relationships/hyperlink" Target="http://www.emergencydispatch.com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apcointl.org/standards.htm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" y="6248400"/>
            <a:ext cx="2466975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www.ohioapco.org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4213224"/>
            <a:ext cx="3676650" cy="15525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" y="4110830"/>
            <a:ext cx="2618195" cy="175657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410200" y="6248400"/>
            <a:ext cx="3533775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By: Jay Somerville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Standard 3.103.2.2015 – Minimum training standard for </a:t>
            </a:r>
            <a:r>
              <a:rPr lang="en-US" dirty="0" err="1" smtClean="0"/>
              <a:t>telecommunicators</a:t>
            </a:r>
            <a:r>
              <a:rPr lang="en-US" dirty="0" smtClean="0"/>
              <a:t> (Dispatchers):</a:t>
            </a:r>
          </a:p>
          <a:p>
            <a:pPr lvl="1"/>
            <a:endParaRPr lang="en-US" dirty="0" smtClean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762000" y="381000"/>
            <a:ext cx="8001000" cy="838200"/>
          </a:xfrm>
          <a:prstGeom prst="rect">
            <a:avLst/>
          </a:prstGeom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/>
            <a:r>
              <a:rPr lang="en-US" sz="2000" kern="0" dirty="0" smtClean="0">
                <a:solidFill>
                  <a:sysClr val="windowText" lastClr="000000"/>
                </a:solidFill>
              </a:rPr>
              <a:t>Association of Public Safety Communications Officials Incorporated</a:t>
            </a:r>
            <a:br>
              <a:rPr lang="en-US" sz="2000" kern="0" dirty="0" smtClean="0">
                <a:solidFill>
                  <a:sysClr val="windowText" lastClr="000000"/>
                </a:solidFill>
              </a:rPr>
            </a:br>
            <a:r>
              <a:rPr lang="en-US" sz="2000" kern="0" dirty="0" smtClean="0">
                <a:solidFill>
                  <a:sysClr val="windowText" lastClr="000000"/>
                </a:solidFill>
              </a:rPr>
              <a:t>(APCO International)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514600"/>
            <a:ext cx="5238750" cy="418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04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Standards are voluntary</a:t>
            </a:r>
            <a:endParaRPr lang="en-US" dirty="0"/>
          </a:p>
          <a:p>
            <a:r>
              <a:rPr lang="en-US" dirty="0" smtClean="0"/>
              <a:t>Assessment is available in two ways: </a:t>
            </a:r>
          </a:p>
          <a:p>
            <a:pPr lvl="2"/>
            <a:r>
              <a:rPr lang="en-US" dirty="0" smtClean="0"/>
              <a:t>CALEA Communications Center Accreditation</a:t>
            </a:r>
          </a:p>
          <a:p>
            <a:pPr lvl="2"/>
            <a:r>
              <a:rPr lang="en-US" dirty="0" smtClean="0"/>
              <a:t>APCO Training Program Certification</a:t>
            </a:r>
          </a:p>
          <a:p>
            <a:pPr lvl="2"/>
            <a:endParaRPr lang="en-US" dirty="0"/>
          </a:p>
          <a:p>
            <a:pPr lvl="2"/>
            <a:endParaRPr lang="en-US" dirty="0" smtClean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762000" y="381000"/>
            <a:ext cx="8001000" cy="838200"/>
          </a:xfrm>
          <a:prstGeom prst="rect">
            <a:avLst/>
          </a:prstGeom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/>
            <a:r>
              <a:rPr lang="en-US" sz="2000" kern="0" dirty="0" smtClean="0">
                <a:solidFill>
                  <a:sysClr val="windowText" lastClr="000000"/>
                </a:solidFill>
              </a:rPr>
              <a:t>Association of Public Safety Communications Officials Incorporated</a:t>
            </a:r>
            <a:br>
              <a:rPr lang="en-US" sz="2000" kern="0" dirty="0" smtClean="0">
                <a:solidFill>
                  <a:sysClr val="windowText" lastClr="000000"/>
                </a:solidFill>
              </a:rPr>
            </a:br>
            <a:r>
              <a:rPr lang="en-US" sz="2000" kern="0" dirty="0" smtClean="0">
                <a:solidFill>
                  <a:sysClr val="windowText" lastClr="000000"/>
                </a:solidFill>
              </a:rPr>
              <a:t>(APCO International)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0" y="5867400"/>
            <a:ext cx="2009775" cy="838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73" y="4149007"/>
            <a:ext cx="3606800" cy="24064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1800" y="3124200"/>
            <a:ext cx="20574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023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CALEA Communications Center Accreditation</a:t>
            </a:r>
          </a:p>
          <a:p>
            <a:pPr lvl="2"/>
            <a:r>
              <a:rPr lang="en-US" sz="2200" dirty="0" smtClean="0"/>
              <a:t>Partnership between APCO &amp; CALEA</a:t>
            </a:r>
          </a:p>
          <a:p>
            <a:pPr lvl="2"/>
            <a:r>
              <a:rPr lang="en-US" sz="2200" dirty="0" smtClean="0"/>
              <a:t>212 standards</a:t>
            </a:r>
          </a:p>
          <a:p>
            <a:pPr lvl="2"/>
            <a:r>
              <a:rPr lang="en-US" sz="2200" dirty="0" smtClean="0"/>
              <a:t>Agencies file annual compliance reports</a:t>
            </a:r>
          </a:p>
          <a:p>
            <a:pPr lvl="2"/>
            <a:r>
              <a:rPr lang="en-US" sz="2200" dirty="0" smtClean="0"/>
              <a:t>CALEA conducts a bi-annual on site assessment</a:t>
            </a:r>
          </a:p>
          <a:p>
            <a:pPr lvl="2"/>
            <a:r>
              <a:rPr lang="en-US" sz="2200" dirty="0" smtClean="0"/>
              <a:t>Compliance with letter &amp; spirit of the standards</a:t>
            </a:r>
            <a:endParaRPr lang="en-US" sz="2200" dirty="0"/>
          </a:p>
          <a:p>
            <a:pPr lvl="1"/>
            <a:endParaRPr lang="en-US" sz="2500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762000" y="381000"/>
            <a:ext cx="8001000" cy="838200"/>
          </a:xfrm>
          <a:prstGeom prst="rect">
            <a:avLst/>
          </a:prstGeom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/>
            <a:r>
              <a:rPr lang="en-US" sz="2000" kern="0" dirty="0" smtClean="0">
                <a:solidFill>
                  <a:sysClr val="windowText" lastClr="000000"/>
                </a:solidFill>
              </a:rPr>
              <a:t>Association of Public Safety Communications Officials Incorporated</a:t>
            </a:r>
            <a:br>
              <a:rPr lang="en-US" sz="2000" kern="0" dirty="0" smtClean="0">
                <a:solidFill>
                  <a:sysClr val="windowText" lastClr="000000"/>
                </a:solidFill>
              </a:rPr>
            </a:br>
            <a:r>
              <a:rPr lang="en-US" sz="2000" kern="0" dirty="0" smtClean="0">
                <a:solidFill>
                  <a:sysClr val="windowText" lastClr="000000"/>
                </a:solidFill>
              </a:rPr>
              <a:t>(APCO International)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0" y="5867400"/>
            <a:ext cx="2009775" cy="838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5296816"/>
            <a:ext cx="1365101" cy="1408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99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CALEA Communications Center Accreditation</a:t>
            </a:r>
          </a:p>
          <a:p>
            <a:pPr lvl="2"/>
            <a:r>
              <a:rPr lang="en-US" sz="2200" dirty="0" smtClean="0"/>
              <a:t>Available to Law, Fire, EMS &amp; Consolidated centers</a:t>
            </a:r>
          </a:p>
          <a:p>
            <a:pPr lvl="2"/>
            <a:r>
              <a:rPr lang="en-US" sz="2200" dirty="0" smtClean="0"/>
              <a:t>Standard Categories include: </a:t>
            </a:r>
          </a:p>
          <a:p>
            <a:pPr lvl="4"/>
            <a:r>
              <a:rPr lang="en-US" sz="1900" dirty="0" smtClean="0"/>
              <a:t>Organization</a:t>
            </a:r>
          </a:p>
          <a:p>
            <a:pPr lvl="4"/>
            <a:r>
              <a:rPr lang="en-US" sz="1900" dirty="0" smtClean="0"/>
              <a:t>Direction &amp; Supervision</a:t>
            </a:r>
          </a:p>
          <a:p>
            <a:pPr lvl="4"/>
            <a:r>
              <a:rPr lang="en-US" sz="1900" dirty="0" smtClean="0"/>
              <a:t>Human Resources</a:t>
            </a:r>
          </a:p>
          <a:p>
            <a:pPr lvl="4"/>
            <a:r>
              <a:rPr lang="en-US" sz="1900" dirty="0" smtClean="0"/>
              <a:t>Recruitment Selection &amp; Promotion</a:t>
            </a:r>
          </a:p>
          <a:p>
            <a:pPr lvl="4"/>
            <a:r>
              <a:rPr lang="en-US" sz="1900" dirty="0" smtClean="0"/>
              <a:t>Training</a:t>
            </a:r>
          </a:p>
          <a:p>
            <a:pPr lvl="4"/>
            <a:r>
              <a:rPr lang="en-US" sz="1900" dirty="0" smtClean="0"/>
              <a:t>Operations</a:t>
            </a:r>
          </a:p>
          <a:p>
            <a:pPr lvl="4"/>
            <a:r>
              <a:rPr lang="en-US" sz="1900" dirty="0" smtClean="0"/>
              <a:t>Critical Incidents</a:t>
            </a:r>
          </a:p>
          <a:p>
            <a:pPr lvl="3"/>
            <a:endParaRPr lang="en-US" sz="1900" dirty="0"/>
          </a:p>
          <a:p>
            <a:pPr lvl="1"/>
            <a:endParaRPr lang="en-US" sz="2500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762000" y="381000"/>
            <a:ext cx="8001000" cy="838200"/>
          </a:xfrm>
          <a:prstGeom prst="rect">
            <a:avLst/>
          </a:prstGeom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/>
            <a:r>
              <a:rPr lang="en-US" sz="2000" kern="0" dirty="0" smtClean="0">
                <a:solidFill>
                  <a:sysClr val="windowText" lastClr="000000"/>
                </a:solidFill>
              </a:rPr>
              <a:t>Association of Public Safety Communications Officials Incorporated</a:t>
            </a:r>
            <a:br>
              <a:rPr lang="en-US" sz="2000" kern="0" dirty="0" smtClean="0">
                <a:solidFill>
                  <a:sysClr val="windowText" lastClr="000000"/>
                </a:solidFill>
              </a:rPr>
            </a:br>
            <a:r>
              <a:rPr lang="en-US" sz="2000" kern="0" dirty="0" smtClean="0">
                <a:solidFill>
                  <a:sysClr val="windowText" lastClr="000000"/>
                </a:solidFill>
              </a:rPr>
              <a:t>(APCO International)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0" y="5867400"/>
            <a:ext cx="2009775" cy="838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5296816"/>
            <a:ext cx="1365101" cy="1408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84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Representing 9-1-1 professionals, focused specifically on </a:t>
            </a:r>
            <a:r>
              <a:rPr lang="en-US" dirty="0"/>
              <a:t>9-1-1 policy, technology, operations, and education </a:t>
            </a:r>
            <a:r>
              <a:rPr lang="en-US" dirty="0" smtClean="0"/>
              <a:t>issues.</a:t>
            </a:r>
          </a:p>
          <a:p>
            <a:r>
              <a:rPr lang="en-US" dirty="0" smtClean="0"/>
              <a:t>ANSI Certified Standards Developer</a:t>
            </a:r>
          </a:p>
          <a:p>
            <a:r>
              <a:rPr lang="en-US" dirty="0" smtClean="0"/>
              <a:t>100+ technical &amp; operational standards</a:t>
            </a:r>
          </a:p>
          <a:p>
            <a:r>
              <a:rPr lang="en-US" dirty="0" smtClean="0"/>
              <a:t>Close partner with APCO International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National Emergency Number Association (NENA)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6200" y="5710237"/>
            <a:ext cx="114300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26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Non-profit standard setting organization</a:t>
            </a:r>
          </a:p>
          <a:p>
            <a:r>
              <a:rPr lang="en-US" dirty="0" smtClean="0"/>
              <a:t>Provides protocols for Law, Fire and Medical call taking and dispatching</a:t>
            </a:r>
          </a:p>
          <a:p>
            <a:r>
              <a:rPr lang="en-US" dirty="0" smtClean="0"/>
              <a:t>Provides training, certification &amp; accreditation</a:t>
            </a:r>
          </a:p>
          <a:p>
            <a:r>
              <a:rPr lang="en-US" dirty="0" smtClean="0"/>
              <a:t>Founded by Dr. Jeff Clawson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>
                <a:hlinkClick r:id="rId2"/>
              </a:rPr>
              <a:t>http://www.emergencydispatch.org/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International Academies of Emergency Dispatch </a:t>
            </a:r>
            <a:r>
              <a:rPr lang="en-US" dirty="0" smtClean="0"/>
              <a:t>(IAED</a:t>
            </a:r>
            <a:r>
              <a:rPr lang="en-US" dirty="0" smtClean="0"/>
              <a:t>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385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endParaRPr lang="en-US" dirty="0" smtClean="0"/>
          </a:p>
          <a:p>
            <a:pPr lvl="1"/>
            <a:r>
              <a:rPr lang="en-US" dirty="0" smtClean="0"/>
              <a:t>Recognize the ANSI Standards Process</a:t>
            </a:r>
            <a:endParaRPr lang="en-US" dirty="0"/>
          </a:p>
          <a:p>
            <a:pPr lvl="1"/>
            <a:r>
              <a:rPr lang="en-US" dirty="0" smtClean="0"/>
              <a:t>Utilize the existing, vetted standards available</a:t>
            </a:r>
            <a:endParaRPr lang="en-US" dirty="0"/>
          </a:p>
          <a:p>
            <a:pPr lvl="1"/>
            <a:r>
              <a:rPr lang="en-US" dirty="0" smtClean="0"/>
              <a:t>Recognize the CALEA Communications Accreditation as compliant</a:t>
            </a:r>
          </a:p>
          <a:p>
            <a:pPr lvl="1"/>
            <a:r>
              <a:rPr lang="en-US" dirty="0" smtClean="0"/>
              <a:t>Recognize IAED Accreditation as compliant</a:t>
            </a:r>
          </a:p>
          <a:p>
            <a:pPr lvl="1"/>
            <a:r>
              <a:rPr lang="en-US" dirty="0" smtClean="0"/>
              <a:t>Utilize subject matter experts</a:t>
            </a:r>
          </a:p>
          <a:p>
            <a:pPr lvl="1"/>
            <a:r>
              <a:rPr lang="en-US" dirty="0" smtClean="0"/>
              <a:t>Consider consolidating any standards with the existing PSAP Operational Standards (</a:t>
            </a:r>
            <a:r>
              <a:rPr lang="en-US" dirty="0" err="1" smtClean="0"/>
              <a:t>ESINet</a:t>
            </a:r>
            <a:r>
              <a:rPr lang="en-US" dirty="0" smtClean="0"/>
              <a:t>)</a:t>
            </a:r>
          </a:p>
          <a:p>
            <a:pPr lvl="1"/>
            <a:endParaRPr lang="en-US" dirty="0" smtClean="0"/>
          </a:p>
          <a:p>
            <a:pPr lvl="3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Recommendations: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37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Ohio 9-1-1:	</a:t>
            </a:r>
            <a:r>
              <a:rPr lang="en-US" dirty="0" smtClean="0">
                <a:hlinkClick r:id="rId2"/>
              </a:rPr>
              <a:t>www.911.ohio.gov</a:t>
            </a:r>
            <a:endParaRPr lang="en-US" dirty="0" smtClean="0"/>
          </a:p>
          <a:p>
            <a:r>
              <a:rPr lang="en-US" dirty="0" smtClean="0"/>
              <a:t>Ohio </a:t>
            </a:r>
            <a:r>
              <a:rPr lang="en-US" dirty="0" err="1" smtClean="0"/>
              <a:t>ESINet</a:t>
            </a:r>
            <a:r>
              <a:rPr lang="en-US" dirty="0" smtClean="0"/>
              <a:t>:</a:t>
            </a:r>
            <a:r>
              <a:rPr lang="en-US" dirty="0"/>
              <a:t>	</a:t>
            </a:r>
            <a:r>
              <a:rPr lang="en-US" dirty="0" smtClean="0">
                <a:hlinkClick r:id="rId3"/>
              </a:rPr>
              <a:t>www.911.ohio.gov/ESINet</a:t>
            </a:r>
            <a:endParaRPr lang="en-US" dirty="0" smtClean="0"/>
          </a:p>
          <a:p>
            <a:r>
              <a:rPr lang="en-US" dirty="0" smtClean="0"/>
              <a:t>Ohio APCO:	</a:t>
            </a:r>
            <a:r>
              <a:rPr lang="en-US" dirty="0" smtClean="0">
                <a:hlinkClick r:id="rId4"/>
              </a:rPr>
              <a:t>www.ohioapco.org</a:t>
            </a:r>
            <a:endParaRPr lang="en-US" dirty="0" smtClean="0"/>
          </a:p>
          <a:p>
            <a:r>
              <a:rPr lang="en-US" dirty="0" smtClean="0"/>
              <a:t>Ohio NENA: 	</a:t>
            </a:r>
            <a:r>
              <a:rPr lang="en-US" dirty="0" smtClean="0">
                <a:hlinkClick r:id="rId5"/>
              </a:rPr>
              <a:t>www.ohionena.org</a:t>
            </a:r>
            <a:endParaRPr lang="en-US" dirty="0" smtClean="0"/>
          </a:p>
          <a:p>
            <a:r>
              <a:rPr lang="en-US" dirty="0" smtClean="0"/>
              <a:t>APCO Intl:	</a:t>
            </a:r>
            <a:r>
              <a:rPr lang="en-US" dirty="0" smtClean="0">
                <a:hlinkClick r:id="rId6"/>
              </a:rPr>
              <a:t>www.apcointl.org</a:t>
            </a:r>
            <a:endParaRPr lang="en-US" dirty="0" smtClean="0"/>
          </a:p>
          <a:p>
            <a:r>
              <a:rPr lang="en-US" dirty="0" smtClean="0"/>
              <a:t>NENA:		</a:t>
            </a:r>
            <a:r>
              <a:rPr lang="en-US" dirty="0" smtClean="0">
                <a:hlinkClick r:id="rId7"/>
              </a:rPr>
              <a:t>www.nena.org</a:t>
            </a:r>
            <a:endParaRPr lang="en-US" dirty="0" smtClean="0"/>
          </a:p>
          <a:p>
            <a:r>
              <a:rPr lang="en-US" dirty="0" smtClean="0"/>
              <a:t>CALEA:		</a:t>
            </a:r>
            <a:r>
              <a:rPr lang="en-US" dirty="0" smtClean="0">
                <a:hlinkClick r:id="rId8"/>
              </a:rPr>
              <a:t>www.calea.org</a:t>
            </a:r>
            <a:endParaRPr lang="en-US" dirty="0" smtClean="0"/>
          </a:p>
          <a:p>
            <a:r>
              <a:rPr lang="en-US" dirty="0" smtClean="0"/>
              <a:t>IAED:		</a:t>
            </a:r>
            <a:r>
              <a:rPr lang="en-US" dirty="0" smtClean="0">
                <a:hlinkClick r:id="rId9"/>
              </a:rPr>
              <a:t>www.emergencydispatch.com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23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" y="6248400"/>
            <a:ext cx="2466975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www.ohioapco.org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4213224"/>
            <a:ext cx="3676650" cy="15525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" y="4110830"/>
            <a:ext cx="2618195" cy="175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44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lvl="1"/>
            <a:endParaRPr lang="en-US" dirty="0" smtClean="0"/>
          </a:p>
          <a:p>
            <a:pPr lvl="1"/>
            <a:r>
              <a:rPr lang="en-US" dirty="0" smtClean="0"/>
              <a:t>History of Dispatching Standards in Ohio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Ohio PSAP </a:t>
            </a:r>
            <a:r>
              <a:rPr lang="en-US" dirty="0" smtClean="0"/>
              <a:t>Operating Standards</a:t>
            </a:r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 smtClean="0"/>
              <a:t>APCO International - ANSI Standards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CALEA Public Safety Communications Accreditation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Other Standards in the Industry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3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Standards for</a:t>
            </a:r>
            <a:br>
              <a:rPr lang="en-US" dirty="0" smtClean="0"/>
            </a:br>
            <a:r>
              <a:rPr lang="en-US" dirty="0" smtClean="0"/>
              <a:t>Public Safety Dispatching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452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PSAP – Public Safety Answering Point</a:t>
            </a:r>
          </a:p>
          <a:p>
            <a:pPr lvl="2"/>
            <a:r>
              <a:rPr lang="en-US" dirty="0" smtClean="0"/>
              <a:t>Defined in ORC 128.01</a:t>
            </a:r>
          </a:p>
          <a:p>
            <a:pPr lvl="2"/>
            <a:r>
              <a:rPr lang="en-US" dirty="0" smtClean="0"/>
              <a:t>Facility where calls are initially routed</a:t>
            </a:r>
          </a:p>
          <a:p>
            <a:r>
              <a:rPr lang="en-US" dirty="0" smtClean="0"/>
              <a:t>Wireless PSAP</a:t>
            </a:r>
          </a:p>
          <a:p>
            <a:pPr lvl="2"/>
            <a:r>
              <a:rPr lang="en-US" dirty="0" smtClean="0"/>
              <a:t>Directly receives 9-1-1 calls from wireless devices</a:t>
            </a:r>
          </a:p>
          <a:p>
            <a:pPr lvl="2"/>
            <a:r>
              <a:rPr lang="en-US" dirty="0" smtClean="0"/>
              <a:t>Must comply with PSAP Standards</a:t>
            </a:r>
          </a:p>
          <a:p>
            <a:pPr lvl="2"/>
            <a:r>
              <a:rPr lang="en-US" dirty="0" smtClean="0"/>
              <a:t>Eligible to receive state funding </a:t>
            </a:r>
          </a:p>
          <a:p>
            <a:r>
              <a:rPr lang="en-US" dirty="0" smtClean="0"/>
              <a:t>Dispatch Center</a:t>
            </a:r>
          </a:p>
          <a:p>
            <a:pPr lvl="2"/>
            <a:r>
              <a:rPr lang="en-US" dirty="0" smtClean="0"/>
              <a:t>Responsible for dispatching responders, but may not directly receive 9-1-1 calls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Important Definitions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86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endParaRPr lang="en-US" dirty="0" smtClean="0"/>
          </a:p>
          <a:p>
            <a:pPr lvl="1"/>
            <a:r>
              <a:rPr lang="en-US" dirty="0" smtClean="0"/>
              <a:t>Minimum Training Standards for </a:t>
            </a:r>
            <a:r>
              <a:rPr lang="en-US" dirty="0" err="1" smtClean="0"/>
              <a:t>Telecommunicators</a:t>
            </a:r>
            <a:r>
              <a:rPr lang="en-US" dirty="0" smtClean="0"/>
              <a:t> </a:t>
            </a:r>
          </a:p>
          <a:p>
            <a:pPr lvl="3"/>
            <a:endParaRPr lang="en-US" dirty="0" smtClean="0"/>
          </a:p>
          <a:p>
            <a:pPr lvl="3"/>
            <a:r>
              <a:rPr lang="en-US" dirty="0" smtClean="0"/>
              <a:t>Established in ORC 4742 – November 1997</a:t>
            </a:r>
          </a:p>
          <a:p>
            <a:pPr lvl="3"/>
            <a:r>
              <a:rPr lang="en-US" dirty="0" smtClean="0"/>
              <a:t>Addressed minimum training for new employees only</a:t>
            </a:r>
          </a:p>
          <a:p>
            <a:pPr lvl="3"/>
            <a:r>
              <a:rPr lang="en-US" dirty="0" smtClean="0"/>
              <a:t>Standards were not mandatory</a:t>
            </a:r>
          </a:p>
          <a:p>
            <a:pPr lvl="3"/>
            <a:r>
              <a:rPr lang="en-US" dirty="0" smtClean="0"/>
              <a:t>Not funded beyond 2002</a:t>
            </a:r>
          </a:p>
          <a:p>
            <a:pPr lvl="3"/>
            <a:endParaRPr lang="en-US" dirty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Standards in Ohio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198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1143000" lvl="3" indent="0">
              <a:buNone/>
            </a:pPr>
            <a:endParaRPr lang="en-US" dirty="0" smtClean="0"/>
          </a:p>
          <a:p>
            <a:pPr lvl="2"/>
            <a:r>
              <a:rPr lang="en-US" dirty="0" smtClean="0"/>
              <a:t>Developed by the Ohio Emergency Services Internet Protocol Steering Committee (</a:t>
            </a:r>
            <a:r>
              <a:rPr lang="en-US" dirty="0" err="1" smtClean="0"/>
              <a:t>ESInet</a:t>
            </a:r>
            <a:r>
              <a:rPr lang="en-US" dirty="0" smtClean="0"/>
              <a:t>) in 2015</a:t>
            </a:r>
          </a:p>
          <a:p>
            <a:pPr lvl="2"/>
            <a:r>
              <a:rPr lang="en-US" dirty="0" smtClean="0"/>
              <a:t>Initiated by the legislature in ORC 128.021</a:t>
            </a:r>
          </a:p>
          <a:p>
            <a:pPr lvl="2"/>
            <a:r>
              <a:rPr lang="en-US" dirty="0" smtClean="0"/>
              <a:t>Mandatory for PSAPs that receive wireless 9-1-1 calls</a:t>
            </a:r>
          </a:p>
          <a:p>
            <a:pPr lvl="2"/>
            <a:r>
              <a:rPr lang="en-US" dirty="0" smtClean="0"/>
              <a:t>Serve as best practice standards for all other PSAPs</a:t>
            </a:r>
          </a:p>
          <a:p>
            <a:pPr lvl="2"/>
            <a:r>
              <a:rPr lang="en-US" dirty="0" smtClean="0"/>
              <a:t>Approved by JCARR on April 4</a:t>
            </a:r>
            <a:r>
              <a:rPr lang="en-US" baseline="30000" dirty="0" smtClean="0"/>
              <a:t>th</a:t>
            </a:r>
            <a:endParaRPr lang="en-US" dirty="0" smtClean="0"/>
          </a:p>
          <a:p>
            <a:pPr lvl="2"/>
            <a:r>
              <a:rPr lang="en-US" dirty="0" smtClean="0"/>
              <a:t>Effective two years after adoption</a:t>
            </a:r>
          </a:p>
          <a:p>
            <a:pPr lvl="2"/>
            <a:r>
              <a:rPr lang="en-US" dirty="0"/>
              <a:t>Specific to call receiving and processing only; does not address dispatching responders.</a:t>
            </a:r>
            <a:endParaRPr lang="en-US" dirty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Ohio PSAP Operational Rules </a:t>
            </a:r>
          </a:p>
        </p:txBody>
      </p:sp>
    </p:spTree>
    <p:extLst>
      <p:ext uri="{BB962C8B-B14F-4D97-AF65-F5344CB8AC3E}">
        <p14:creationId xmlns:p14="http://schemas.microsoft.com/office/powerpoint/2010/main" val="2291666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685800" y="1295400"/>
            <a:ext cx="8004048" cy="4572000"/>
          </a:xfrm>
        </p:spPr>
        <p:txBody>
          <a:bodyPr>
            <a:normAutofit/>
          </a:bodyPr>
          <a:lstStyle/>
          <a:p>
            <a:pPr marL="1143000" lvl="3" indent="0">
              <a:buNone/>
            </a:pPr>
            <a:endParaRPr lang="en-US" dirty="0"/>
          </a:p>
          <a:p>
            <a:pPr marL="91440" indent="0" algn="ctr">
              <a:buNone/>
            </a:pPr>
            <a:r>
              <a:rPr lang="en-US" sz="2200" dirty="0" smtClean="0"/>
              <a:t>“As </a:t>
            </a:r>
            <a:r>
              <a:rPr lang="en-US" sz="2200" dirty="0"/>
              <a:t>an </a:t>
            </a:r>
            <a:r>
              <a:rPr lang="en-US" sz="2200" u="sng" dirty="0"/>
              <a:t>American National Standards Institute (ANSI)-</a:t>
            </a:r>
            <a:r>
              <a:rPr lang="en-US" sz="2200" dirty="0"/>
              <a:t>accredited Standards Developer (ASD), APCO International is dedicated to ensuring public safety communications has a role in the development of standards that affect our industry. APCO’s standards development activities have a broad scope, ranging from the actual development of standards to the representation of public safety communications in other standards development areas</a:t>
            </a:r>
            <a:r>
              <a:rPr lang="en-US" sz="2200" dirty="0" smtClean="0"/>
              <a:t>.”</a:t>
            </a:r>
          </a:p>
          <a:p>
            <a:pPr marL="1143000" lvl="3" indent="0">
              <a:buNone/>
            </a:pPr>
            <a:endParaRPr lang="en-US" dirty="0"/>
          </a:p>
          <a:p>
            <a:pPr marL="1143000" lvl="3" indent="0">
              <a:buNone/>
            </a:pPr>
            <a:r>
              <a:rPr lang="en-US" dirty="0"/>
              <a:t>	</a:t>
            </a: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://www.apcointl.org/standards.html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0" y="381000"/>
            <a:ext cx="8001000" cy="762000"/>
          </a:xfrm>
        </p:spPr>
        <p:txBody>
          <a:bodyPr>
            <a:noAutofit/>
          </a:bodyPr>
          <a:lstStyle/>
          <a:p>
            <a:pPr lvl="1"/>
            <a:r>
              <a:rPr lang="en-US" sz="2000" dirty="0" smtClean="0">
                <a:latin typeface="+mj-lt"/>
              </a:rPr>
              <a:t>Association of Public Safety Communications Officials Incorporated</a:t>
            </a:r>
            <a:br>
              <a:rPr lang="en-US" sz="2000" dirty="0" smtClean="0">
                <a:latin typeface="+mj-lt"/>
              </a:rPr>
            </a:br>
            <a:r>
              <a:rPr lang="en-US" sz="2000" dirty="0" smtClean="0">
                <a:latin typeface="+mj-lt"/>
              </a:rPr>
              <a:t>(APCO International)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200" y="5867400"/>
            <a:ext cx="200977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02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22 nationally recognize standards for public safety communications. </a:t>
            </a:r>
          </a:p>
          <a:p>
            <a:endParaRPr lang="en-US" dirty="0" smtClean="0"/>
          </a:p>
          <a:p>
            <a:pPr lvl="4"/>
            <a:r>
              <a:rPr lang="en-US" dirty="0" smtClean="0"/>
              <a:t>10 operational standards</a:t>
            </a:r>
          </a:p>
          <a:p>
            <a:pPr lvl="4"/>
            <a:r>
              <a:rPr lang="en-US" dirty="0" smtClean="0"/>
              <a:t>2 technical standards</a:t>
            </a:r>
          </a:p>
          <a:p>
            <a:pPr lvl="4"/>
            <a:r>
              <a:rPr lang="en-US" dirty="0" smtClean="0"/>
              <a:t>10 training &amp; competency standards</a:t>
            </a:r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762000" y="381000"/>
            <a:ext cx="8001000" cy="838200"/>
          </a:xfrm>
          <a:prstGeom prst="rect">
            <a:avLst/>
          </a:prstGeom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/>
            <a:r>
              <a:rPr lang="en-US" sz="2000" kern="0" dirty="0" smtClean="0">
                <a:solidFill>
                  <a:sysClr val="windowText" lastClr="000000"/>
                </a:solidFill>
              </a:rPr>
              <a:t>Association of Public Safety Communications Officials Incorporated</a:t>
            </a:r>
            <a:br>
              <a:rPr lang="en-US" sz="2000" kern="0" dirty="0" smtClean="0">
                <a:solidFill>
                  <a:sysClr val="windowText" lastClr="000000"/>
                </a:solidFill>
              </a:rPr>
            </a:br>
            <a:r>
              <a:rPr lang="en-US" sz="2000" kern="0" dirty="0" smtClean="0">
                <a:solidFill>
                  <a:sysClr val="windowText" lastClr="000000"/>
                </a:solidFill>
              </a:rPr>
              <a:t>(APCO International)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0" y="5867400"/>
            <a:ext cx="200977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26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Standard 3.103.2.2015 – Minimum training standard for </a:t>
            </a:r>
            <a:r>
              <a:rPr lang="en-US" dirty="0" err="1" smtClean="0"/>
              <a:t>telecommunicators</a:t>
            </a:r>
            <a:r>
              <a:rPr lang="en-US" dirty="0" smtClean="0"/>
              <a:t>:</a:t>
            </a:r>
          </a:p>
          <a:p>
            <a:pPr lvl="1"/>
            <a:endParaRPr lang="en-US" dirty="0" smtClean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762000" y="381000"/>
            <a:ext cx="8001000" cy="838200"/>
          </a:xfrm>
          <a:prstGeom prst="rect">
            <a:avLst/>
          </a:prstGeom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/>
            <a:r>
              <a:rPr lang="en-US" sz="2000" kern="0" dirty="0" smtClean="0">
                <a:solidFill>
                  <a:sysClr val="windowText" lastClr="000000"/>
                </a:solidFill>
              </a:rPr>
              <a:t>Association of Public Safety Communications Officials Incorporated</a:t>
            </a:r>
            <a:br>
              <a:rPr lang="en-US" sz="2000" kern="0" dirty="0" smtClean="0">
                <a:solidFill>
                  <a:sysClr val="windowText" lastClr="000000"/>
                </a:solidFill>
              </a:rPr>
            </a:br>
            <a:r>
              <a:rPr lang="en-US" sz="2000" kern="0" dirty="0" smtClean="0">
                <a:solidFill>
                  <a:sysClr val="windowText" lastClr="000000"/>
                </a:solidFill>
              </a:rPr>
              <a:t>(APCO International)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3124200"/>
            <a:ext cx="8486245" cy="1976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40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Standard 3.103.2.2015 – Minimum training standard for </a:t>
            </a:r>
            <a:r>
              <a:rPr lang="en-US" dirty="0" err="1" smtClean="0"/>
              <a:t>telecommunicators</a:t>
            </a:r>
            <a:r>
              <a:rPr lang="en-US" dirty="0" smtClean="0"/>
              <a:t> (</a:t>
            </a:r>
            <a:r>
              <a:rPr lang="en-US" dirty="0" err="1" smtClean="0"/>
              <a:t>Calltakers</a:t>
            </a:r>
            <a:r>
              <a:rPr lang="en-US" dirty="0"/>
              <a:t>)</a:t>
            </a:r>
            <a:r>
              <a:rPr lang="en-US" dirty="0" smtClean="0"/>
              <a:t>:</a:t>
            </a:r>
          </a:p>
          <a:p>
            <a:pPr lvl="1"/>
            <a:endParaRPr lang="en-US" dirty="0" smtClean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762000" y="381000"/>
            <a:ext cx="8001000" cy="838200"/>
          </a:xfrm>
          <a:prstGeom prst="rect">
            <a:avLst/>
          </a:prstGeom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/>
            <a:r>
              <a:rPr lang="en-US" sz="2000" kern="0" dirty="0" smtClean="0">
                <a:solidFill>
                  <a:sysClr val="windowText" lastClr="000000"/>
                </a:solidFill>
              </a:rPr>
              <a:t>Association of Public Safety Communications Officials Incorporated</a:t>
            </a:r>
            <a:br>
              <a:rPr lang="en-US" sz="2000" kern="0" dirty="0" smtClean="0">
                <a:solidFill>
                  <a:sysClr val="windowText" lastClr="000000"/>
                </a:solidFill>
              </a:rPr>
            </a:br>
            <a:r>
              <a:rPr lang="en-US" sz="2000" kern="0" dirty="0" smtClean="0">
                <a:solidFill>
                  <a:sysClr val="windowText" lastClr="000000"/>
                </a:solidFill>
              </a:rPr>
              <a:t>(APCO International)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555659"/>
            <a:ext cx="57721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9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amworkPresentation2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9E31AC6-CC33-4EA4-9EEC-63573E42B18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385</TotalTime>
  <Words>563</Words>
  <Application>Microsoft Office PowerPoint</Application>
  <PresentationFormat>On-screen Show (4:3)</PresentationFormat>
  <Paragraphs>118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Georgia</vt:lpstr>
      <vt:lpstr>Wingdings</vt:lpstr>
      <vt:lpstr>Wingdings 2</vt:lpstr>
      <vt:lpstr>TeamworkPresentation2</vt:lpstr>
      <vt:lpstr>PowerPoint Presentation</vt:lpstr>
      <vt:lpstr>Standards for Public Safety Dispatching</vt:lpstr>
      <vt:lpstr>Important Definitions</vt:lpstr>
      <vt:lpstr>History of Standards in Ohio</vt:lpstr>
      <vt:lpstr>Ohio PSAP Operational Rules </vt:lpstr>
      <vt:lpstr>Association of Public Safety Communications Officials Incorporated (APCO International)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National Emergency Number Association (NENA) </vt:lpstr>
      <vt:lpstr>International Academies of Emergency Dispatch (IAED) </vt:lpstr>
      <vt:lpstr>Recommendations: </vt:lpstr>
      <vt:lpstr>Resources </vt:lpstr>
      <vt:lpstr>PowerPoint Presentation</vt:lpstr>
    </vt:vector>
  </TitlesOfParts>
  <Company>City of Dublin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COIRS</dc:title>
  <dc:creator>Jay D. Somerville</dc:creator>
  <cp:lastModifiedBy>Jay D. Somerville</cp:lastModifiedBy>
  <cp:revision>48</cp:revision>
  <dcterms:created xsi:type="dcterms:W3CDTF">2014-06-23T12:28:42Z</dcterms:created>
  <dcterms:modified xsi:type="dcterms:W3CDTF">2016-04-14T16:04:08Z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TC102282709990</vt:lpwstr>
  </property>
</Properties>
</file>